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e34b450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e34b450d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11e34b450d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8ae1d780d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8ae1d780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18ae1d780d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94dad74dd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94dad74dd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built a tool that tried to predict whether a candidate should be hired based on their resume.</a:t>
            </a:r>
            <a:endParaRPr/>
          </a:p>
          <a:p>
            <a:pPr indent="0" lvl="0" marL="0" rtl="0" algn="l">
              <a:spcBef>
                <a:spcPts val="0"/>
              </a:spcBef>
              <a:spcAft>
                <a:spcPts val="0"/>
              </a:spcAft>
              <a:buNone/>
            </a:pPr>
            <a:r>
              <a:rPr lang="en-US"/>
              <a:t>But it was trained on previous hiring data, which included far more men than women.</a:t>
            </a:r>
            <a:endParaRPr/>
          </a:p>
          <a:p>
            <a:pPr indent="0" lvl="0" marL="0" rtl="0" algn="l">
              <a:spcBef>
                <a:spcPts val="0"/>
              </a:spcBef>
              <a:spcAft>
                <a:spcPts val="0"/>
              </a:spcAft>
              <a:buNone/>
            </a:pPr>
            <a:r>
              <a:rPr lang="en-US"/>
              <a:t>They may have accidentally built a system that was closer to a gender predictor.</a:t>
            </a:r>
            <a:endParaRPr/>
          </a:p>
        </p:txBody>
      </p:sp>
      <p:sp>
        <p:nvSpPr>
          <p:cNvPr id="170" name="Google Shape;170;g1194dad74dd_0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94dad74d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94dad74dd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Often, by training a model on data with a particular bias (like more men than women), the resulting system actually amplifies this bias.</a:t>
            </a:r>
            <a:endParaRPr/>
          </a:p>
        </p:txBody>
      </p:sp>
      <p:sp>
        <p:nvSpPr>
          <p:cNvPr id="180" name="Google Shape;180;g1194dad74dd_0_1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8ae1d780d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8ae1d780d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18ae1d780d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8ae1d780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8ae1d780d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18ae1d780d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94dad74dd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94dad74dd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194dad74dd_0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94dad74dd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94dad74dd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050505"/>
                </a:solidFill>
                <a:latin typeface="Arial"/>
                <a:ea typeface="Arial"/>
                <a:cs typeface="Arial"/>
                <a:sym typeface="Arial"/>
              </a:rPr>
              <a:t>While at MIT, Joy Buolamwini studied accuracy of commercial face recognition systems and found big performance differences based on skin tone.</a:t>
            </a:r>
            <a:endParaRPr sz="1150">
              <a:solidFill>
                <a:srgbClr val="050505"/>
              </a:solidFill>
              <a:latin typeface="Arial"/>
              <a:ea typeface="Arial"/>
              <a:cs typeface="Arial"/>
              <a:sym typeface="Arial"/>
            </a:endParaRPr>
          </a:p>
          <a:p>
            <a:pPr indent="0" lvl="0" marL="0" rtl="0" algn="l">
              <a:spcBef>
                <a:spcPts val="0"/>
              </a:spcBef>
              <a:spcAft>
                <a:spcPts val="0"/>
              </a:spcAft>
              <a:buNone/>
            </a:pPr>
            <a:r>
              <a:rPr lang="en-US" sz="1150">
                <a:solidFill>
                  <a:srgbClr val="050505"/>
                </a:solidFill>
                <a:latin typeface="Arial"/>
                <a:ea typeface="Arial"/>
                <a:cs typeface="Arial"/>
                <a:sym typeface="Arial"/>
              </a:rPr>
              <a:t>This research is documented in the Netflix documentary “Coded Bias”</a:t>
            </a:r>
            <a:endParaRPr sz="1150">
              <a:solidFill>
                <a:srgbClr val="050505"/>
              </a:solidFill>
              <a:latin typeface="Arial"/>
              <a:ea typeface="Arial"/>
              <a:cs typeface="Arial"/>
              <a:sym typeface="Arial"/>
            </a:endParaRPr>
          </a:p>
        </p:txBody>
      </p:sp>
      <p:sp>
        <p:nvSpPr>
          <p:cNvPr id="218" name="Google Shape;218;g1194dad74dd_0_1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94dad74d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94dad74dd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194dad74dd_0_1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8ae1d780d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8ae1d780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 </a:t>
            </a:r>
            <a:r>
              <a:rPr lang="en-US"/>
              <a:t>When all you want to do is fit models to data, things are pretty straightforward</a:t>
            </a:r>
            <a:endParaRPr/>
          </a:p>
          <a:p>
            <a:pPr indent="0" lvl="0" marL="0" rtl="0" algn="l">
              <a:spcBef>
                <a:spcPts val="0"/>
              </a:spcBef>
              <a:spcAft>
                <a:spcPts val="0"/>
              </a:spcAft>
              <a:buNone/>
            </a:pPr>
            <a:r>
              <a:rPr lang="en-US"/>
              <a:t>But when you add ethics to the mix, the broader context is suddenly important</a:t>
            </a:r>
            <a:endParaRPr/>
          </a:p>
          <a:p>
            <a:pPr indent="0" lvl="0" marL="0" rtl="0" algn="l">
              <a:spcBef>
                <a:spcPts val="0"/>
              </a:spcBef>
              <a:spcAft>
                <a:spcPts val="0"/>
              </a:spcAft>
              <a:buNone/>
            </a:pPr>
            <a:r>
              <a:rPr lang="en-US"/>
              <a:t>(how is the model being used? does it succeed and fail equally for all types of people? etc)</a:t>
            </a:r>
            <a:endParaRPr/>
          </a:p>
          <a:p>
            <a:pPr indent="0" lvl="0" marL="0" rtl="0" algn="l">
              <a:spcBef>
                <a:spcPts val="0"/>
              </a:spcBef>
              <a:spcAft>
                <a:spcPts val="0"/>
              </a:spcAft>
              <a:buNone/>
            </a:pPr>
            <a:r>
              <a:rPr lang="en-US"/>
              <a:t>(2) It’s one thing to say we want our </a:t>
            </a:r>
            <a:r>
              <a:rPr lang="en-US"/>
              <a:t>models to treat people fairly, but another say what that means in practice</a:t>
            </a:r>
            <a:endParaRPr/>
          </a:p>
        </p:txBody>
      </p:sp>
      <p:sp>
        <p:nvSpPr>
          <p:cNvPr id="242" name="Google Shape;242;g118ae1d780d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425ad7ce7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10425ad7ce7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e73562e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e73562ed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ce73562ed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94dad74d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94dad74d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194dad74d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94dad74d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94dad74dd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194dad74dd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94dad74dd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94dad74dd_0_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194dad74dd_0_1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94dad74dd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94dad74dd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194dad74dd_0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94dad74d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94dad74dd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194dad74dd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94dad74dd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94dad74dd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194dad74dd_0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94dad74dd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94dad74dd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1194dad74dd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94dad74dd_0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94dad74dd_0_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1194dad74dd_0_2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94dad74d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94dad74dd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this mean for ML?</a:t>
            </a:r>
            <a:endParaRPr/>
          </a:p>
          <a:p>
            <a:pPr indent="0" lvl="0" marL="0" rtl="0" algn="l">
              <a:spcBef>
                <a:spcPts val="0"/>
              </a:spcBef>
              <a:spcAft>
                <a:spcPts val="0"/>
              </a:spcAft>
              <a:buNone/>
            </a:pPr>
            <a:r>
              <a:rPr lang="en-US"/>
              <a:t>Well, we want to train models that understand the world using data we find on the web.</a:t>
            </a:r>
            <a:endParaRPr/>
          </a:p>
          <a:p>
            <a:pPr indent="0" lvl="0" marL="0" rtl="0" algn="l">
              <a:spcBef>
                <a:spcPts val="0"/>
              </a:spcBef>
              <a:spcAft>
                <a:spcPts val="0"/>
              </a:spcAft>
              <a:buNone/>
            </a:pPr>
            <a:r>
              <a:rPr lang="en-US"/>
              <a:t>But if we just used text, for example, we would probably misunderstand the probability that a banana is yellow</a:t>
            </a:r>
            <a:endParaRPr/>
          </a:p>
          <a:p>
            <a:pPr indent="0" lvl="0" marL="0" rtl="0" algn="l">
              <a:spcBef>
                <a:spcPts val="0"/>
              </a:spcBef>
              <a:spcAft>
                <a:spcPts val="0"/>
              </a:spcAft>
              <a:buNone/>
            </a:pPr>
            <a:r>
              <a:rPr lang="en-US"/>
              <a:t>That is, the language we use makes assumptions about what other humans already know.</a:t>
            </a:r>
            <a:endParaRPr/>
          </a:p>
          <a:p>
            <a:pPr indent="0" lvl="0" marL="0" rtl="0" algn="l">
              <a:spcBef>
                <a:spcPts val="0"/>
              </a:spcBef>
              <a:spcAft>
                <a:spcPts val="0"/>
              </a:spcAft>
              <a:buNone/>
            </a:pPr>
            <a:r>
              <a:rPr lang="en-US"/>
              <a:t>When asked what I had for breakfast, I wouldn’t say that I ate a “yellow banana”</a:t>
            </a:r>
            <a:endParaRPr/>
          </a:p>
          <a:p>
            <a:pPr indent="0" lvl="0" marL="0" rtl="0" algn="l">
              <a:spcBef>
                <a:spcPts val="0"/>
              </a:spcBef>
              <a:spcAft>
                <a:spcPts val="0"/>
              </a:spcAft>
              <a:buNone/>
            </a:pPr>
            <a:r>
              <a:rPr lang="en-US"/>
              <a:t>So this introduces a particular kind of bias into the text data on the web.</a:t>
            </a:r>
            <a:endParaRPr/>
          </a:p>
        </p:txBody>
      </p:sp>
      <p:sp>
        <p:nvSpPr>
          <p:cNvPr id="320" name="Google Shape;320;g1194dad74dd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94dad74dd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94dad74dd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Gordon and Van Durme lay out some of the difficulties of learning about the world from text.</a:t>
            </a:r>
            <a:endParaRPr/>
          </a:p>
        </p:txBody>
      </p:sp>
      <p:sp>
        <p:nvSpPr>
          <p:cNvPr id="333" name="Google Shape;333;g1194dad74dd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8ae1d78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8ae1d780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Up until the 2010s, most people thinking about ML were focused on the statistical problems on learning from data, generalization, etc.</a:t>
            </a:r>
            <a:endParaRPr/>
          </a:p>
          <a:p>
            <a:pPr indent="0" lvl="0" marL="0" rtl="0" algn="l">
              <a:spcBef>
                <a:spcPts val="0"/>
              </a:spcBef>
              <a:spcAft>
                <a:spcPts val="0"/>
              </a:spcAft>
              <a:buNone/>
            </a:pPr>
            <a:r>
              <a:rPr lang="en-US"/>
              <a:t>But all of a sudden, ML systems started to actually be used by lots of people.</a:t>
            </a:r>
            <a:endParaRPr/>
          </a:p>
          <a:p>
            <a:pPr indent="0" lvl="0" marL="0" rtl="0" algn="l">
              <a:spcBef>
                <a:spcPts val="0"/>
              </a:spcBef>
              <a:spcAft>
                <a:spcPts val="0"/>
              </a:spcAft>
              <a:buClr>
                <a:schemeClr val="dk1"/>
              </a:buClr>
              <a:buSzPts val="1100"/>
              <a:buFont typeface="Arial"/>
              <a:buNone/>
            </a:pPr>
            <a:r>
              <a:rPr lang="en-US"/>
              <a:t>This raised lots of new issues… what is the real experience of real people using these systems?</a:t>
            </a:r>
            <a:endParaRPr/>
          </a:p>
        </p:txBody>
      </p:sp>
      <p:sp>
        <p:nvSpPr>
          <p:cNvPr id="103" name="Google Shape;103;g118ae1d780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94dad74dd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94dad74dd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used to train our models does not reflect a random sample of the world</a:t>
            </a:r>
            <a:endParaRPr/>
          </a:p>
          <a:p>
            <a:pPr indent="0" lvl="0" marL="0" rtl="0" algn="l">
              <a:spcBef>
                <a:spcPts val="0"/>
              </a:spcBef>
              <a:spcAft>
                <a:spcPts val="0"/>
              </a:spcAft>
              <a:buNone/>
            </a:pPr>
            <a:r>
              <a:rPr lang="en-US"/>
              <a:t>Most of the English used to train models derives from the US but most of the English spoken in the world is actually outside the US</a:t>
            </a:r>
            <a:endParaRPr/>
          </a:p>
        </p:txBody>
      </p:sp>
      <p:sp>
        <p:nvSpPr>
          <p:cNvPr id="342" name="Google Shape;342;g1194dad74dd_0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94dad74dd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94dad74dd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1194dad74dd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94dad74dd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94dad74dd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1194dad74dd_0_2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94dad74d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94dad74dd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194dad74dd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94dad74d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1194dad74d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94dad74dd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94dad74dd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194dad74dd_0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94dad74dd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94dad74dd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Physiognomy – </a:t>
            </a:r>
            <a:r>
              <a:rPr lang="en-US"/>
              <a:t>inferring character traits from facial features</a:t>
            </a:r>
            <a:endParaRPr/>
          </a:p>
          <a:p>
            <a:pPr indent="0" lvl="0" marL="0" rtl="0" algn="l">
              <a:spcBef>
                <a:spcPts val="0"/>
              </a:spcBef>
              <a:spcAft>
                <a:spcPts val="0"/>
              </a:spcAft>
              <a:buNone/>
            </a:pPr>
            <a:r>
              <a:rPr lang="en-US"/>
              <a:t>Phrenology – study of brain shapes to deduce mental ability</a:t>
            </a:r>
            <a:endParaRPr/>
          </a:p>
        </p:txBody>
      </p:sp>
      <p:sp>
        <p:nvSpPr>
          <p:cNvPr id="384" name="Google Shape;384;g1194dad74dd_0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94dad74dd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94dad74dd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1194dad74dd_0_2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94dad74dd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1194dad74dd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94dad74dd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94dad74dd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194dad74dd_0_2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8ae1d780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8ae1d780d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118ae1d780d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94dad74dd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94dad74dd_0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TP – top left</a:t>
            </a:r>
            <a:endParaRPr/>
          </a:p>
          <a:p>
            <a:pPr indent="0" lvl="0" marL="0" rtl="0" algn="l">
              <a:spcBef>
                <a:spcPts val="0"/>
              </a:spcBef>
              <a:spcAft>
                <a:spcPts val="0"/>
              </a:spcAft>
              <a:buNone/>
            </a:pPr>
            <a:r>
              <a:rPr lang="en-US"/>
              <a:t>TN – bottom right</a:t>
            </a:r>
            <a:endParaRPr/>
          </a:p>
          <a:p>
            <a:pPr indent="0" lvl="0" marL="0" rtl="0" algn="l">
              <a:spcBef>
                <a:spcPts val="0"/>
              </a:spcBef>
              <a:spcAft>
                <a:spcPts val="0"/>
              </a:spcAft>
              <a:buNone/>
            </a:pPr>
            <a:r>
              <a:rPr lang="en-US"/>
              <a:t>FP – top right</a:t>
            </a:r>
            <a:endParaRPr/>
          </a:p>
          <a:p>
            <a:pPr indent="0" lvl="0" marL="0" rtl="0" algn="l">
              <a:spcBef>
                <a:spcPts val="0"/>
              </a:spcBef>
              <a:spcAft>
                <a:spcPts val="0"/>
              </a:spcAft>
              <a:buNone/>
            </a:pPr>
            <a:r>
              <a:rPr lang="en-US"/>
              <a:t>FN – bottom left</a:t>
            </a:r>
            <a:endParaRPr/>
          </a:p>
        </p:txBody>
      </p:sp>
      <p:sp>
        <p:nvSpPr>
          <p:cNvPr id="413" name="Google Shape;413;g1194dad74dd_0_2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94dad74dd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94dad74dd_0_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1194dad74dd_0_2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94dad74dd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94dad74dd_0_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recall = TP / TP + FN</a:t>
            </a:r>
            <a:endParaRPr/>
          </a:p>
        </p:txBody>
      </p:sp>
      <p:sp>
        <p:nvSpPr>
          <p:cNvPr id="433" name="Google Shape;433;g1194dad74dd_0_3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94dad74dd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94dad74dd_0_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Precision = TP / TP + FP</a:t>
            </a:r>
            <a:endParaRPr/>
          </a:p>
        </p:txBody>
      </p:sp>
      <p:sp>
        <p:nvSpPr>
          <p:cNvPr id="445" name="Google Shape;445;g1194dad74dd_0_3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94dad74dd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94dad74dd_0_3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1194dad74dd_0_3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94dad74dd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1194dad74dd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94dad74dd_0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94dad74dd_0_3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1194dad74dd_0_3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94dad74dd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94dad74dd_0_3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1194dad74dd_0_3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94dad74dd_0_3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94dad74dd_0_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1194dad74dd_0_3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94dad74dd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194dad74dd_0_3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1194dad74dd_0_3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94dad74d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94dad74dd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194dad74dd_0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94dad74dd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94dad74dd_0_4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1194dad74dd_0_4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94dad74dd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94dad74dd_0_4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data augmentation strategy is to make the distribution of comments with certain keywords similar to the overall distribution so that from the model’s perspective, these words are no longer clear indicators of toxicity.</a:t>
            </a:r>
            <a:endParaRPr/>
          </a:p>
        </p:txBody>
      </p:sp>
      <p:sp>
        <p:nvSpPr>
          <p:cNvPr id="514" name="Google Shape;514;g1194dad74dd_0_4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94dad74dd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94dad74dd_0_4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1194dad74dd_0_4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94dad74dd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1194dad74dd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94dad74dd_0_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94dad74dd_0_3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1194dad74dd_0_3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94dad74dd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94dad74dd_0_4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RAT = risk assessment tool</a:t>
            </a:r>
            <a:endParaRPr/>
          </a:p>
          <a:p>
            <a:pPr indent="0" lvl="0" marL="0" rtl="0" algn="l">
              <a:spcBef>
                <a:spcPts val="0"/>
              </a:spcBef>
              <a:spcAft>
                <a:spcPts val="0"/>
              </a:spcAft>
              <a:buNone/>
            </a:pPr>
            <a:r>
              <a:rPr lang="en-US"/>
              <a:t>used to inform sentencing, placement, and supervision</a:t>
            </a:r>
            <a:endParaRPr/>
          </a:p>
        </p:txBody>
      </p:sp>
      <p:sp>
        <p:nvSpPr>
          <p:cNvPr id="539" name="Google Shape;539;g1194dad74dd_0_4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94dad74dd_0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94dad74dd_0_4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137 total questions</a:t>
            </a:r>
            <a:endParaRPr/>
          </a:p>
        </p:txBody>
      </p:sp>
      <p:sp>
        <p:nvSpPr>
          <p:cNvPr id="549" name="Google Shape;549;g1194dad74dd_0_4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94dad74dd_0_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94dad74dd_0_4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1194dad74dd_0_4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94dad74dd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94dad74dd_0_4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1194dad74dd_0_4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a356521e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a356521e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11a356521e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94dad74dd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94dad74dd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ML is basically statistics, with some information theory and rebranding</a:t>
            </a:r>
            <a:endParaRPr/>
          </a:p>
          <a:p>
            <a:pPr indent="0" lvl="0" marL="0" rtl="0" algn="l">
              <a:spcBef>
                <a:spcPts val="0"/>
              </a:spcBef>
              <a:spcAft>
                <a:spcPts val="0"/>
              </a:spcAft>
              <a:buNone/>
            </a:pPr>
            <a:r>
              <a:rPr lang="en-US"/>
              <a:t>As a field, it was not ready to confront societal implications of its adoption.</a:t>
            </a:r>
            <a:endParaRPr/>
          </a:p>
        </p:txBody>
      </p:sp>
      <p:sp>
        <p:nvSpPr>
          <p:cNvPr id="130" name="Google Shape;130;g1194dad74dd_0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a356521e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a356521ed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11a356521ed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a356521e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a356521ed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11a356521ed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94dad74dd_0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1194dad74dd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a356521e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1a356521ed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11a356521ed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a356521ed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1a356521ed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11a356521ed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a356521e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a356521ed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g11a356521ed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a356521ed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a356521ed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g11a356521ed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a356521ed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1a356521ed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g11a356521ed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a356521e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11a356521e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8ae1d780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8ae1d780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118ae1d780d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a6a6ff26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a6a6ff26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11a6a6ff268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a6a6ff268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a6a6ff268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11a6a6ff268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 name="Google Shape;16;p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17" name="Google Shape;17;p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algn="l">
              <a:spcBef>
                <a:spcPts val="60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 name="Shape 53"/>
        <p:cNvGrpSpPr/>
        <p:nvPr/>
      </p:nvGrpSpPr>
      <p:grpSpPr>
        <a:xfrm>
          <a:off x="0" y="0"/>
          <a:ext cx="0" cy="0"/>
          <a:chOff x="0" y="0"/>
          <a:chExt cx="0" cy="0"/>
        </a:xfrm>
      </p:grpSpPr>
      <p:sp>
        <p:nvSpPr>
          <p:cNvPr id="54" name="Google Shape;54;p12"/>
          <p:cNvSpPr txBox="1"/>
          <p:nvPr>
            <p:ph type="ctrTitle"/>
          </p:nvPr>
        </p:nvSpPr>
        <p:spPr>
          <a:xfrm>
            <a:off x="685800" y="1371600"/>
            <a:ext cx="7772400" cy="675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dk1"/>
              </a:buClr>
              <a:buSzPts val="4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5" name="Google Shape;55;p12"/>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56" name="Google Shape;56;p12"/>
          <p:cNvSpPr txBox="1"/>
          <p:nvPr>
            <p:ph idx="1" type="subTitle"/>
          </p:nvPr>
        </p:nvSpPr>
        <p:spPr>
          <a:xfrm>
            <a:off x="685800" y="2171700"/>
            <a:ext cx="7772400" cy="1314600"/>
          </a:xfrm>
          <a:prstGeom prst="rect">
            <a:avLst/>
          </a:prstGeom>
          <a:noFill/>
          <a:ln>
            <a:noFill/>
          </a:ln>
        </p:spPr>
        <p:txBody>
          <a:bodyPr anchorCtr="0" anchor="t" bIns="45700" lIns="91425" spcFirstLastPara="1" rIns="91425" wrap="square" tIns="45700">
            <a:noAutofit/>
          </a:bodyPr>
          <a:lstStyle>
            <a:lvl1pPr lvl="0" rtl="0" algn="l">
              <a:spcBef>
                <a:spcPts val="600"/>
              </a:spcBef>
              <a:spcAft>
                <a:spcPts val="0"/>
              </a:spcAft>
              <a:buClr>
                <a:schemeClr val="dk1"/>
              </a:buClr>
              <a:buSzPts val="3200"/>
              <a:buNone/>
              <a:defRPr>
                <a:solidFill>
                  <a:schemeClr val="dk1"/>
                </a:solidFill>
              </a:defRPr>
            </a:lvl1pPr>
            <a:lvl2pPr lvl="1" rtl="0" algn="ctr">
              <a:spcBef>
                <a:spcPts val="600"/>
              </a:spcBef>
              <a:spcAft>
                <a:spcPts val="0"/>
              </a:spcAft>
              <a:buClr>
                <a:srgbClr val="888888"/>
              </a:buClr>
              <a:buSzPts val="2800"/>
              <a:buNone/>
              <a:defRPr>
                <a:solidFill>
                  <a:srgbClr val="888888"/>
                </a:solidFill>
              </a:defRPr>
            </a:lvl2pPr>
            <a:lvl3pPr lvl="2" rtl="0" algn="ctr">
              <a:spcBef>
                <a:spcPts val="600"/>
              </a:spcBef>
              <a:spcAft>
                <a:spcPts val="0"/>
              </a:spcAft>
              <a:buClr>
                <a:srgbClr val="888888"/>
              </a:buClr>
              <a:buSzPts val="2400"/>
              <a:buNone/>
              <a:defRPr>
                <a:solidFill>
                  <a:srgbClr val="888888"/>
                </a:solidFill>
              </a:defRPr>
            </a:lvl3pPr>
            <a:lvl4pPr lvl="3" rtl="0" algn="ctr">
              <a:spcBef>
                <a:spcPts val="600"/>
              </a:spcBef>
              <a:spcAft>
                <a:spcPts val="0"/>
              </a:spcAft>
              <a:buClr>
                <a:srgbClr val="888888"/>
              </a:buClr>
              <a:buSzPts val="2000"/>
              <a:buNone/>
              <a:defRPr>
                <a:solidFill>
                  <a:srgbClr val="888888"/>
                </a:solidFill>
              </a:defRPr>
            </a:lvl4pPr>
            <a:lvl5pPr lvl="4" rtl="0" algn="ctr">
              <a:spcBef>
                <a:spcPts val="6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457200" y="227175"/>
            <a:ext cx="8229600" cy="577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60" name="Google Shape;60;p14"/>
          <p:cNvCxnSpPr/>
          <p:nvPr/>
        </p:nvCxnSpPr>
        <p:spPr>
          <a:xfrm>
            <a:off x="457200" y="837009"/>
            <a:ext cx="8229600" cy="0"/>
          </a:xfrm>
          <a:prstGeom prst="straightConnector1">
            <a:avLst/>
          </a:prstGeom>
          <a:noFill/>
          <a:ln cap="flat" cmpd="sng" w="15875">
            <a:solidFill>
              <a:schemeClr val="dk1"/>
            </a:solidFill>
            <a:prstDash val="solid"/>
            <a:round/>
            <a:headEnd len="sm" w="sm" type="none"/>
            <a:tailEnd len="sm" w="sm" type="none"/>
          </a:ln>
        </p:spPr>
      </p:cxnSp>
      <p:sp>
        <p:nvSpPr>
          <p:cNvPr id="61" name="Google Shape;61;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rtl="0" algn="l">
              <a:spcBef>
                <a:spcPts val="600"/>
              </a:spcBef>
              <a:spcAft>
                <a:spcPts val="0"/>
              </a:spcAft>
              <a:buClr>
                <a:schemeClr val="dk1"/>
              </a:buClr>
              <a:buSzPts val="3200"/>
              <a:buFont typeface="Arial"/>
              <a:buChar char="•"/>
              <a:defRPr/>
            </a:lvl1pPr>
            <a:lvl2pPr indent="-406400" lvl="1" marL="914400" rtl="0" algn="l">
              <a:spcBef>
                <a:spcPts val="600"/>
              </a:spcBef>
              <a:spcAft>
                <a:spcPts val="0"/>
              </a:spcAft>
              <a:buClr>
                <a:schemeClr val="dk1"/>
              </a:buClr>
              <a:buSzPts val="2800"/>
              <a:buFont typeface="Arial"/>
              <a:buChar char="•"/>
              <a:defRPr/>
            </a:lvl2pPr>
            <a:lvl3pPr indent="-381000" lvl="2" marL="1371600" rtl="0" algn="l">
              <a:spcBef>
                <a:spcPts val="600"/>
              </a:spcBef>
              <a:spcAft>
                <a:spcPts val="0"/>
              </a:spcAft>
              <a:buClr>
                <a:schemeClr val="dk1"/>
              </a:buClr>
              <a:buSzPts val="2400"/>
              <a:buFont typeface="Arial"/>
              <a:buChar char="•"/>
              <a:defRPr/>
            </a:lvl3pPr>
            <a:lvl4pPr indent="-355600" lvl="3" marL="1828800" rtl="0" algn="l">
              <a:spcBef>
                <a:spcPts val="600"/>
              </a:spcBef>
              <a:spcAft>
                <a:spcPts val="0"/>
              </a:spcAft>
              <a:buClr>
                <a:schemeClr val="dk1"/>
              </a:buClr>
              <a:buSzPts val="2000"/>
              <a:buFont typeface="Arial"/>
              <a:buChar char="•"/>
              <a:defRPr/>
            </a:lvl4pPr>
            <a:lvl5pPr indent="-355600" lvl="4" marL="2286000" rtl="0" algn="l">
              <a:spcBef>
                <a:spcPts val="600"/>
              </a:spcBef>
              <a:spcAft>
                <a:spcPts val="0"/>
              </a:spcAft>
              <a:buClr>
                <a:schemeClr val="dk1"/>
              </a:buClr>
              <a:buSzPts val="2000"/>
              <a:buFont typeface="Arial"/>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62" name="Shape 62"/>
        <p:cNvGrpSpPr/>
        <p:nvPr/>
      </p:nvGrpSpPr>
      <p:grpSpPr>
        <a:xfrm>
          <a:off x="0" y="0"/>
          <a:ext cx="0" cy="0"/>
          <a:chOff x="0" y="0"/>
          <a:chExt cx="0" cy="0"/>
        </a:xfrm>
      </p:grpSpPr>
      <p:sp>
        <p:nvSpPr>
          <p:cNvPr id="63" name="Google Shape;63;p1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Clr>
                <a:srgbClr val="888888"/>
              </a:buClr>
              <a:buSzPts val="2000"/>
              <a:buNone/>
              <a:defRPr sz="2000">
                <a:solidFill>
                  <a:srgbClr val="888888"/>
                </a:solidFill>
              </a:defRPr>
            </a:lvl1pPr>
            <a:lvl2pPr indent="-228600" lvl="1" marL="914400" rtl="0" algn="l">
              <a:spcBef>
                <a:spcPts val="600"/>
              </a:spcBef>
              <a:spcAft>
                <a:spcPts val="0"/>
              </a:spcAft>
              <a:buClr>
                <a:srgbClr val="888888"/>
              </a:buClr>
              <a:buSzPts val="1800"/>
              <a:buNone/>
              <a:defRPr sz="1800">
                <a:solidFill>
                  <a:srgbClr val="888888"/>
                </a:solidFill>
              </a:defRPr>
            </a:lvl2pPr>
            <a:lvl3pPr indent="-228600" lvl="2" marL="1371600" rtl="0" algn="l">
              <a:spcBef>
                <a:spcPts val="600"/>
              </a:spcBef>
              <a:spcAft>
                <a:spcPts val="0"/>
              </a:spcAft>
              <a:buClr>
                <a:srgbClr val="888888"/>
              </a:buClr>
              <a:buSzPts val="1600"/>
              <a:buNone/>
              <a:defRPr sz="1600">
                <a:solidFill>
                  <a:srgbClr val="888888"/>
                </a:solidFill>
              </a:defRPr>
            </a:lvl3pPr>
            <a:lvl4pPr indent="-228600" lvl="3" marL="1828800" rtl="0" algn="l">
              <a:spcBef>
                <a:spcPts val="600"/>
              </a:spcBef>
              <a:spcAft>
                <a:spcPts val="0"/>
              </a:spcAft>
              <a:buClr>
                <a:srgbClr val="888888"/>
              </a:buClr>
              <a:buSzPts val="1400"/>
              <a:buNone/>
              <a:defRPr sz="1400">
                <a:solidFill>
                  <a:srgbClr val="888888"/>
                </a:solidFill>
              </a:defRPr>
            </a:lvl4pPr>
            <a:lvl5pPr indent="-228600" lvl="4" marL="2286000" rtl="0" algn="l">
              <a:spcBef>
                <a:spcPts val="60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cxnSp>
        <p:nvCxnSpPr>
          <p:cNvPr id="64" name="Google Shape;64;p1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65" name="Google Shape;65;p1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66" name="Shape 66"/>
        <p:cNvGrpSpPr/>
        <p:nvPr/>
      </p:nvGrpSpPr>
      <p:grpSpPr>
        <a:xfrm>
          <a:off x="0" y="0"/>
          <a:ext cx="0" cy="0"/>
          <a:chOff x="0" y="0"/>
          <a:chExt cx="0" cy="0"/>
        </a:xfrm>
      </p:grpSpPr>
      <p:sp>
        <p:nvSpPr>
          <p:cNvPr id="67" name="Google Shape;67;p1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68" name="Google Shape;68;p1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p1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600"/>
              </a:spcBef>
              <a:spcAft>
                <a:spcPts val="0"/>
              </a:spcAft>
              <a:buClr>
                <a:schemeClr val="dk1"/>
              </a:buClr>
              <a:buSzPts val="2800"/>
              <a:buFont typeface="Arial"/>
              <a:buChar char="•"/>
              <a:defRPr sz="2800"/>
            </a:lvl1pPr>
            <a:lvl2pPr indent="-381000" lvl="1" marL="914400" rtl="0" algn="l">
              <a:spcBef>
                <a:spcPts val="600"/>
              </a:spcBef>
              <a:spcAft>
                <a:spcPts val="0"/>
              </a:spcAft>
              <a:buClr>
                <a:schemeClr val="dk1"/>
              </a:buClr>
              <a:buSzPts val="2400"/>
              <a:buFont typeface="Arial"/>
              <a:buChar char="•"/>
              <a:defRPr sz="2400"/>
            </a:lvl2pPr>
            <a:lvl3pPr indent="-355600" lvl="2" marL="1371600" rtl="0" algn="l">
              <a:spcBef>
                <a:spcPts val="600"/>
              </a:spcBef>
              <a:spcAft>
                <a:spcPts val="0"/>
              </a:spcAft>
              <a:buClr>
                <a:schemeClr val="dk1"/>
              </a:buClr>
              <a:buSzPts val="2000"/>
              <a:buFont typeface="Arial"/>
              <a:buChar char="•"/>
              <a:defRPr sz="2000"/>
            </a:lvl3pPr>
            <a:lvl4pPr indent="-342900" lvl="3" marL="1828800" rtl="0" algn="l">
              <a:spcBef>
                <a:spcPts val="600"/>
              </a:spcBef>
              <a:spcAft>
                <a:spcPts val="0"/>
              </a:spcAft>
              <a:buClr>
                <a:schemeClr val="dk1"/>
              </a:buClr>
              <a:buSzPts val="1800"/>
              <a:buFont typeface="Arial"/>
              <a:buChar char="•"/>
              <a:defRPr sz="1800"/>
            </a:lvl4pPr>
            <a:lvl5pPr indent="-342900" lvl="4" marL="2286000" rtl="0" algn="l">
              <a:spcBef>
                <a:spcPts val="60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2" name="Google Shape;72;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600"/>
              </a:spcBef>
              <a:spcAft>
                <a:spcPts val="0"/>
              </a:spcAft>
              <a:buClr>
                <a:schemeClr val="dk1"/>
              </a:buClr>
              <a:buSzPts val="2800"/>
              <a:buFont typeface="Arial"/>
              <a:buChar char="•"/>
              <a:defRPr sz="2800"/>
            </a:lvl1pPr>
            <a:lvl2pPr indent="-381000" lvl="1" marL="914400" rtl="0" algn="l">
              <a:spcBef>
                <a:spcPts val="600"/>
              </a:spcBef>
              <a:spcAft>
                <a:spcPts val="0"/>
              </a:spcAft>
              <a:buClr>
                <a:schemeClr val="dk1"/>
              </a:buClr>
              <a:buSzPts val="2400"/>
              <a:buFont typeface="Arial"/>
              <a:buChar char="•"/>
              <a:defRPr sz="2400"/>
            </a:lvl2pPr>
            <a:lvl3pPr indent="-355600" lvl="2" marL="1371600" rtl="0" algn="l">
              <a:spcBef>
                <a:spcPts val="600"/>
              </a:spcBef>
              <a:spcAft>
                <a:spcPts val="0"/>
              </a:spcAft>
              <a:buClr>
                <a:schemeClr val="dk1"/>
              </a:buClr>
              <a:buSzPts val="2000"/>
              <a:buFont typeface="Arial"/>
              <a:buChar char="•"/>
              <a:defRPr sz="2000"/>
            </a:lvl3pPr>
            <a:lvl4pPr indent="-342900" lvl="3" marL="1828800" rtl="0" algn="l">
              <a:spcBef>
                <a:spcPts val="600"/>
              </a:spcBef>
              <a:spcAft>
                <a:spcPts val="0"/>
              </a:spcAft>
              <a:buClr>
                <a:schemeClr val="dk1"/>
              </a:buClr>
              <a:buSzPts val="1800"/>
              <a:buFont typeface="Arial"/>
              <a:buChar char="•"/>
              <a:defRPr sz="1800"/>
            </a:lvl4pPr>
            <a:lvl5pPr indent="-342900" lvl="4" marL="2286000" rtl="0" algn="l">
              <a:spcBef>
                <a:spcPts val="60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cxnSp>
        <p:nvCxnSpPr>
          <p:cNvPr id="73" name="Google Shape;73;p1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Arial"/>
              <a:buNone/>
              <a:defRPr b="0"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Clr>
                <a:srgbClr val="888888"/>
              </a:buClr>
              <a:buSzPts val="2000"/>
              <a:buNone/>
              <a:defRPr sz="2000">
                <a:solidFill>
                  <a:srgbClr val="888888"/>
                </a:solidFill>
              </a:defRPr>
            </a:lvl1pPr>
            <a:lvl2pPr indent="-228600" lvl="1" marL="914400" rtl="0" algn="l">
              <a:spcBef>
                <a:spcPts val="600"/>
              </a:spcBef>
              <a:spcAft>
                <a:spcPts val="0"/>
              </a:spcAft>
              <a:buClr>
                <a:srgbClr val="888888"/>
              </a:buClr>
              <a:buSzPts val="1800"/>
              <a:buNone/>
              <a:defRPr sz="1800">
                <a:solidFill>
                  <a:srgbClr val="888888"/>
                </a:solidFill>
              </a:defRPr>
            </a:lvl2pPr>
            <a:lvl3pPr indent="-228600" lvl="2" marL="1371600" rtl="0" algn="l">
              <a:spcBef>
                <a:spcPts val="600"/>
              </a:spcBef>
              <a:spcAft>
                <a:spcPts val="0"/>
              </a:spcAft>
              <a:buClr>
                <a:srgbClr val="888888"/>
              </a:buClr>
              <a:buSzPts val="1600"/>
              <a:buNone/>
              <a:defRPr sz="1600">
                <a:solidFill>
                  <a:srgbClr val="888888"/>
                </a:solidFill>
              </a:defRPr>
            </a:lvl3pPr>
            <a:lvl4pPr indent="-228600" lvl="3" marL="1828800" rtl="0" algn="l">
              <a:spcBef>
                <a:spcPts val="600"/>
              </a:spcBef>
              <a:spcAft>
                <a:spcPts val="0"/>
              </a:spcAft>
              <a:buClr>
                <a:srgbClr val="888888"/>
              </a:buClr>
              <a:buSzPts val="1400"/>
              <a:buNone/>
              <a:defRPr sz="1400">
                <a:solidFill>
                  <a:srgbClr val="888888"/>
                </a:solidFill>
              </a:defRPr>
            </a:lvl4pPr>
            <a:lvl5pPr indent="-228600" lvl="4" marL="2286000" rtl="0" algn="l">
              <a:spcBef>
                <a:spcPts val="60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cxnSp>
        <p:nvCxnSpPr>
          <p:cNvPr id="77" name="Google Shape;77;p1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1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rtl="0" algn="l">
              <a:spcBef>
                <a:spcPts val="600"/>
              </a:spcBef>
              <a:spcAft>
                <a:spcPts val="0"/>
              </a:spcAft>
              <a:buClr>
                <a:schemeClr val="dk1"/>
              </a:buClr>
              <a:buSzPts val="2400"/>
              <a:buNone/>
              <a:defRPr b="1" sz="2400"/>
            </a:lvl1pPr>
            <a:lvl2pPr indent="-228600" lvl="1" marL="914400" rtl="0" algn="l">
              <a:spcBef>
                <a:spcPts val="600"/>
              </a:spcBef>
              <a:spcAft>
                <a:spcPts val="0"/>
              </a:spcAft>
              <a:buClr>
                <a:schemeClr val="dk1"/>
              </a:buClr>
              <a:buSzPts val="2000"/>
              <a:buNone/>
              <a:defRPr b="1" sz="2000"/>
            </a:lvl2pPr>
            <a:lvl3pPr indent="-228600" lvl="2" marL="1371600" rtl="0" algn="l">
              <a:spcBef>
                <a:spcPts val="600"/>
              </a:spcBef>
              <a:spcAft>
                <a:spcPts val="0"/>
              </a:spcAft>
              <a:buClr>
                <a:schemeClr val="dk1"/>
              </a:buClr>
              <a:buSzPts val="1800"/>
              <a:buNone/>
              <a:defRPr b="1" sz="1800"/>
            </a:lvl3pPr>
            <a:lvl4pPr indent="-228600" lvl="3" marL="1828800" rtl="0" algn="l">
              <a:spcBef>
                <a:spcPts val="600"/>
              </a:spcBef>
              <a:spcAft>
                <a:spcPts val="0"/>
              </a:spcAft>
              <a:buClr>
                <a:schemeClr val="dk1"/>
              </a:buClr>
              <a:buSzPts val="1600"/>
              <a:buNone/>
              <a:defRPr b="1" sz="1600"/>
            </a:lvl4pPr>
            <a:lvl5pPr indent="-228600" lvl="4" marL="2286000" rtl="0" algn="l">
              <a:spcBef>
                <a:spcPts val="60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1" name="Google Shape;81;p1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600"/>
              </a:spcBef>
              <a:spcAft>
                <a:spcPts val="0"/>
              </a:spcAft>
              <a:buClr>
                <a:schemeClr val="dk1"/>
              </a:buClr>
              <a:buSzPts val="2400"/>
              <a:buFont typeface="Arial"/>
              <a:buChar char="•"/>
              <a:defRPr sz="2400"/>
            </a:lvl1pPr>
            <a:lvl2pPr indent="-355600" lvl="1" marL="914400" rtl="0" algn="l">
              <a:spcBef>
                <a:spcPts val="600"/>
              </a:spcBef>
              <a:spcAft>
                <a:spcPts val="0"/>
              </a:spcAft>
              <a:buClr>
                <a:schemeClr val="dk1"/>
              </a:buClr>
              <a:buSzPts val="2000"/>
              <a:buFont typeface="Arial"/>
              <a:buChar char="•"/>
              <a:defRPr sz="2000"/>
            </a:lvl2pPr>
            <a:lvl3pPr indent="-342900" lvl="2" marL="1371600" rtl="0" algn="l">
              <a:spcBef>
                <a:spcPts val="600"/>
              </a:spcBef>
              <a:spcAft>
                <a:spcPts val="0"/>
              </a:spcAft>
              <a:buClr>
                <a:schemeClr val="dk1"/>
              </a:buClr>
              <a:buSzPts val="1800"/>
              <a:buFont typeface="Arial"/>
              <a:buChar char="•"/>
              <a:defRPr sz="1800"/>
            </a:lvl3pPr>
            <a:lvl4pPr indent="-330200" lvl="3" marL="1828800" rtl="0" algn="l">
              <a:spcBef>
                <a:spcPts val="600"/>
              </a:spcBef>
              <a:spcAft>
                <a:spcPts val="0"/>
              </a:spcAft>
              <a:buClr>
                <a:schemeClr val="dk1"/>
              </a:buClr>
              <a:buSzPts val="1600"/>
              <a:buFont typeface="Arial"/>
              <a:buChar char="•"/>
              <a:defRPr sz="1600"/>
            </a:lvl4pPr>
            <a:lvl5pPr indent="-330200" lvl="4" marL="2286000" rtl="0" algn="l">
              <a:spcBef>
                <a:spcPts val="60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2" name="Google Shape;82;p1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rtl="0" algn="l">
              <a:spcBef>
                <a:spcPts val="600"/>
              </a:spcBef>
              <a:spcAft>
                <a:spcPts val="0"/>
              </a:spcAft>
              <a:buClr>
                <a:schemeClr val="dk1"/>
              </a:buClr>
              <a:buSzPts val="2400"/>
              <a:buNone/>
              <a:defRPr b="1" sz="2400"/>
            </a:lvl1pPr>
            <a:lvl2pPr indent="-228600" lvl="1" marL="914400" rtl="0" algn="l">
              <a:spcBef>
                <a:spcPts val="600"/>
              </a:spcBef>
              <a:spcAft>
                <a:spcPts val="0"/>
              </a:spcAft>
              <a:buClr>
                <a:schemeClr val="dk1"/>
              </a:buClr>
              <a:buSzPts val="2000"/>
              <a:buNone/>
              <a:defRPr b="1" sz="2000"/>
            </a:lvl2pPr>
            <a:lvl3pPr indent="-228600" lvl="2" marL="1371600" rtl="0" algn="l">
              <a:spcBef>
                <a:spcPts val="600"/>
              </a:spcBef>
              <a:spcAft>
                <a:spcPts val="0"/>
              </a:spcAft>
              <a:buClr>
                <a:schemeClr val="dk1"/>
              </a:buClr>
              <a:buSzPts val="1800"/>
              <a:buNone/>
              <a:defRPr b="1" sz="1800"/>
            </a:lvl3pPr>
            <a:lvl4pPr indent="-228600" lvl="3" marL="1828800" rtl="0" algn="l">
              <a:spcBef>
                <a:spcPts val="600"/>
              </a:spcBef>
              <a:spcAft>
                <a:spcPts val="0"/>
              </a:spcAft>
              <a:buClr>
                <a:schemeClr val="dk1"/>
              </a:buClr>
              <a:buSzPts val="1600"/>
              <a:buNone/>
              <a:defRPr b="1" sz="1600"/>
            </a:lvl4pPr>
            <a:lvl5pPr indent="-228600" lvl="4" marL="2286000" rtl="0" algn="l">
              <a:spcBef>
                <a:spcPts val="60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3" name="Google Shape;83;p1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600"/>
              </a:spcBef>
              <a:spcAft>
                <a:spcPts val="0"/>
              </a:spcAft>
              <a:buClr>
                <a:schemeClr val="dk1"/>
              </a:buClr>
              <a:buSzPts val="2400"/>
              <a:buFont typeface="Arial"/>
              <a:buChar char="•"/>
              <a:defRPr sz="2400"/>
            </a:lvl1pPr>
            <a:lvl2pPr indent="-355600" lvl="1" marL="914400" rtl="0" algn="l">
              <a:spcBef>
                <a:spcPts val="600"/>
              </a:spcBef>
              <a:spcAft>
                <a:spcPts val="0"/>
              </a:spcAft>
              <a:buClr>
                <a:schemeClr val="dk1"/>
              </a:buClr>
              <a:buSzPts val="2000"/>
              <a:buFont typeface="Arial"/>
              <a:buChar char="•"/>
              <a:defRPr sz="2000"/>
            </a:lvl2pPr>
            <a:lvl3pPr indent="-342900" lvl="2" marL="1371600" rtl="0" algn="l">
              <a:spcBef>
                <a:spcPts val="600"/>
              </a:spcBef>
              <a:spcAft>
                <a:spcPts val="0"/>
              </a:spcAft>
              <a:buClr>
                <a:schemeClr val="dk1"/>
              </a:buClr>
              <a:buSzPts val="1800"/>
              <a:buFont typeface="Arial"/>
              <a:buChar char="•"/>
              <a:defRPr sz="1800"/>
            </a:lvl3pPr>
            <a:lvl4pPr indent="-330200" lvl="3" marL="1828800" rtl="0" algn="l">
              <a:spcBef>
                <a:spcPts val="600"/>
              </a:spcBef>
              <a:spcAft>
                <a:spcPts val="0"/>
              </a:spcAft>
              <a:buClr>
                <a:schemeClr val="dk1"/>
              </a:buClr>
              <a:buSzPts val="1600"/>
              <a:buFont typeface="Arial"/>
              <a:buChar char="•"/>
              <a:defRPr sz="1600"/>
            </a:lvl4pPr>
            <a:lvl5pPr indent="-330200" lvl="4" marL="2286000" rtl="0" algn="l">
              <a:spcBef>
                <a:spcPts val="60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cxnSp>
        <p:nvCxnSpPr>
          <p:cNvPr id="84" name="Google Shape;84;p1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5" name="Shape 85"/>
        <p:cNvGrpSpPr/>
        <p:nvPr/>
      </p:nvGrpSpPr>
      <p:grpSpPr>
        <a:xfrm>
          <a:off x="0" y="0"/>
          <a:ext cx="0" cy="0"/>
          <a:chOff x="0" y="0"/>
          <a:chExt cx="0" cy="0"/>
        </a:xfrm>
      </p:grpSpPr>
      <p:sp>
        <p:nvSpPr>
          <p:cNvPr id="86" name="Google Shape;86;p2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7175"/>
            <a:ext cx="8229600" cy="577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21" name="Google Shape;21;p4"/>
          <p:cNvCxnSpPr/>
          <p:nvPr/>
        </p:nvCxnSpPr>
        <p:spPr>
          <a:xfrm>
            <a:off x="457200" y="837009"/>
            <a:ext cx="8229600" cy="0"/>
          </a:xfrm>
          <a:prstGeom prst="straightConnector1">
            <a:avLst/>
          </a:prstGeom>
          <a:noFill/>
          <a:ln cap="flat" cmpd="sng" w="15875">
            <a:solidFill>
              <a:schemeClr val="dk1"/>
            </a:solidFill>
            <a:prstDash val="solid"/>
            <a:round/>
            <a:headEnd len="sm" w="sm" type="none"/>
            <a:tailEnd len="sm" w="sm" type="none"/>
          </a:ln>
        </p:spPr>
      </p:cxnSp>
      <p:sp>
        <p:nvSpPr>
          <p:cNvPr id="22" name="Google Shape;22;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algn="l">
              <a:spcBef>
                <a:spcPts val="600"/>
              </a:spcBef>
              <a:spcAft>
                <a:spcPts val="0"/>
              </a:spcAft>
              <a:buClr>
                <a:schemeClr val="dk1"/>
              </a:buClr>
              <a:buSzPts val="3200"/>
              <a:buFont typeface="Arial"/>
              <a:buChar char="•"/>
              <a:defRPr/>
            </a:lvl1pPr>
            <a:lvl2pPr indent="-406400" lvl="1" marL="914400" algn="l">
              <a:spcBef>
                <a:spcPts val="600"/>
              </a:spcBef>
              <a:spcAft>
                <a:spcPts val="0"/>
              </a:spcAft>
              <a:buClr>
                <a:schemeClr val="dk1"/>
              </a:buClr>
              <a:buSzPts val="2800"/>
              <a:buFont typeface="Arial"/>
              <a:buChar char="•"/>
              <a:defRPr/>
            </a:lvl2pPr>
            <a:lvl3pPr indent="-381000" lvl="2" marL="1371600" algn="l">
              <a:spcBef>
                <a:spcPts val="600"/>
              </a:spcBef>
              <a:spcAft>
                <a:spcPts val="0"/>
              </a:spcAft>
              <a:buClr>
                <a:schemeClr val="dk1"/>
              </a:buClr>
              <a:buSzPts val="2400"/>
              <a:buFont typeface="Arial"/>
              <a:buChar char="•"/>
              <a:defRPr/>
            </a:lvl3pPr>
            <a:lvl4pPr indent="-355600" lvl="3" marL="1828800" algn="l">
              <a:spcBef>
                <a:spcPts val="600"/>
              </a:spcBef>
              <a:spcAft>
                <a:spcPts val="0"/>
              </a:spcAft>
              <a:buClr>
                <a:schemeClr val="dk1"/>
              </a:buClr>
              <a:buSzPts val="2000"/>
              <a:buFont typeface="Arial"/>
              <a:buChar char="•"/>
              <a:defRPr/>
            </a:lvl4pPr>
            <a:lvl5pPr indent="-355600" lvl="4" marL="2286000" algn="l">
              <a:spcBef>
                <a:spcPts val="600"/>
              </a:spcBef>
              <a:spcAft>
                <a:spcPts val="0"/>
              </a:spcAft>
              <a:buClr>
                <a:schemeClr val="dk1"/>
              </a:buClr>
              <a:buSzPts val="200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3" name="Shape 23"/>
        <p:cNvGrpSpPr/>
        <p:nvPr/>
      </p:nvGrpSpPr>
      <p:grpSpPr>
        <a:xfrm>
          <a:off x="0" y="0"/>
          <a:ext cx="0" cy="0"/>
          <a:chOff x="0" y="0"/>
          <a:chExt cx="0" cy="0"/>
        </a:xfrm>
      </p:grpSpPr>
      <p:sp>
        <p:nvSpPr>
          <p:cNvPr id="24" name="Google Shape;24;p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25" name="Google Shape;25;p5"/>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26" name="Google Shape;26;p5"/>
          <p:cNvSpPr txBox="1"/>
          <p:nvPr/>
        </p:nvSpPr>
        <p:spPr>
          <a:xfrm>
            <a:off x="722313" y="2668190"/>
            <a:ext cx="77724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400" u="none" cap="none" strike="noStrike">
                <a:solidFill>
                  <a:schemeClr val="dk1"/>
                </a:solidFill>
                <a:latin typeface="Arial"/>
                <a:ea typeface="Arial"/>
                <a:cs typeface="Arial"/>
                <a:sym typeface="Arial"/>
              </a:rPr>
              <a:t>The End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7"/>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600"/>
              </a:spcBef>
              <a:spcAft>
                <a:spcPts val="0"/>
              </a:spcAft>
              <a:buClr>
                <a:schemeClr val="dk1"/>
              </a:buClr>
              <a:buSzPts val="2800"/>
              <a:buFont typeface="Arial"/>
              <a:buChar char="•"/>
              <a:defRPr sz="2800"/>
            </a:lvl1pPr>
            <a:lvl2pPr indent="-381000" lvl="1" marL="914400" algn="l">
              <a:spcBef>
                <a:spcPts val="600"/>
              </a:spcBef>
              <a:spcAft>
                <a:spcPts val="0"/>
              </a:spcAft>
              <a:buClr>
                <a:schemeClr val="dk1"/>
              </a:buClr>
              <a:buSzPts val="2400"/>
              <a:buFont typeface="Arial"/>
              <a:buChar char="•"/>
              <a:defRPr sz="2400"/>
            </a:lvl2pPr>
            <a:lvl3pPr indent="-355600" lvl="2" marL="1371600" algn="l">
              <a:spcBef>
                <a:spcPts val="600"/>
              </a:spcBef>
              <a:spcAft>
                <a:spcPts val="0"/>
              </a:spcAft>
              <a:buClr>
                <a:schemeClr val="dk1"/>
              </a:buClr>
              <a:buSzPts val="2000"/>
              <a:buFont typeface="Arial"/>
              <a:buChar char="•"/>
              <a:defRPr sz="2000"/>
            </a:lvl3pPr>
            <a:lvl4pPr indent="-342900" lvl="3" marL="1828800" algn="l">
              <a:spcBef>
                <a:spcPts val="600"/>
              </a:spcBef>
              <a:spcAft>
                <a:spcPts val="0"/>
              </a:spcAft>
              <a:buClr>
                <a:schemeClr val="dk1"/>
              </a:buClr>
              <a:buSzPts val="1800"/>
              <a:buFont typeface="Arial"/>
              <a:buChar char="•"/>
              <a:defRPr sz="1800"/>
            </a:lvl4pPr>
            <a:lvl5pPr indent="-342900" lvl="4" marL="2286000" algn="l">
              <a:spcBef>
                <a:spcPts val="60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cxnSp>
        <p:nvCxnSpPr>
          <p:cNvPr id="34" name="Google Shape;34;p7"/>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Clr>
                <a:srgbClr val="888888"/>
              </a:buClr>
              <a:buSzPts val="2000"/>
              <a:buNone/>
              <a:defRPr sz="2000">
                <a:solidFill>
                  <a:srgbClr val="888888"/>
                </a:solidFill>
              </a:defRPr>
            </a:lvl1pPr>
            <a:lvl2pPr indent="-228600" lvl="1" marL="914400" algn="l">
              <a:spcBef>
                <a:spcPts val="600"/>
              </a:spcBef>
              <a:spcAft>
                <a:spcPts val="0"/>
              </a:spcAft>
              <a:buClr>
                <a:srgbClr val="888888"/>
              </a:buClr>
              <a:buSzPts val="1800"/>
              <a:buNone/>
              <a:defRPr sz="1800">
                <a:solidFill>
                  <a:srgbClr val="888888"/>
                </a:solidFill>
              </a:defRPr>
            </a:lvl2pPr>
            <a:lvl3pPr indent="-228600" lvl="2" marL="1371600" algn="l">
              <a:spcBef>
                <a:spcPts val="600"/>
              </a:spcBef>
              <a:spcAft>
                <a:spcPts val="0"/>
              </a:spcAft>
              <a:buClr>
                <a:srgbClr val="888888"/>
              </a:buClr>
              <a:buSzPts val="1600"/>
              <a:buNone/>
              <a:defRPr sz="1600">
                <a:solidFill>
                  <a:srgbClr val="888888"/>
                </a:solidFill>
              </a:defRPr>
            </a:lvl3pPr>
            <a:lvl4pPr indent="-228600" lvl="3" marL="1828800" algn="l">
              <a:spcBef>
                <a:spcPts val="600"/>
              </a:spcBef>
              <a:spcAft>
                <a:spcPts val="0"/>
              </a:spcAft>
              <a:buClr>
                <a:srgbClr val="888888"/>
              </a:buClr>
              <a:buSzPts val="1400"/>
              <a:buNone/>
              <a:defRPr sz="1400">
                <a:solidFill>
                  <a:srgbClr val="888888"/>
                </a:solidFill>
              </a:defRPr>
            </a:lvl4pPr>
            <a:lvl5pPr indent="-228600" lvl="4" marL="2286000" algn="l">
              <a:spcBef>
                <a:spcPts val="6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cxnSp>
        <p:nvCxnSpPr>
          <p:cNvPr id="38" name="Google Shape;38;p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9"/>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
          <p:cNvSpPr txBox="1"/>
          <p:nvPr>
            <p:ph idx="1" type="body"/>
          </p:nvPr>
        </p:nvSpPr>
        <p:spPr>
          <a:xfrm>
            <a:off x="457200" y="1151335"/>
            <a:ext cx="40401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9"/>
          <p:cNvSpPr txBox="1"/>
          <p:nvPr>
            <p:ph idx="2" type="body"/>
          </p:nvPr>
        </p:nvSpPr>
        <p:spPr>
          <a:xfrm>
            <a:off x="457200" y="1779984"/>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9"/>
          <p:cNvSpPr txBox="1"/>
          <p:nvPr>
            <p:ph idx="3" type="body"/>
          </p:nvPr>
        </p:nvSpPr>
        <p:spPr>
          <a:xfrm>
            <a:off x="4645025" y="1151335"/>
            <a:ext cx="4041900" cy="480000"/>
          </a:xfrm>
          <a:prstGeom prst="rect">
            <a:avLst/>
          </a:prstGeom>
          <a:noFill/>
          <a:ln>
            <a:noFill/>
          </a:ln>
        </p:spPr>
        <p:txBody>
          <a:bodyPr anchorCtr="0" anchor="ctr" bIns="45700" lIns="91425" spcFirstLastPara="1" rIns="91425" wrap="square" tIns="45700">
            <a:noAutofit/>
          </a:bodyPr>
          <a:lstStyle>
            <a:lvl1pPr indent="-228600" lvl="0" marL="457200" algn="l">
              <a:spcBef>
                <a:spcPts val="600"/>
              </a:spcBef>
              <a:spcAft>
                <a:spcPts val="0"/>
              </a:spcAft>
              <a:buClr>
                <a:schemeClr val="dk1"/>
              </a:buClr>
              <a:buSzPts val="2400"/>
              <a:buNone/>
              <a:defRPr b="1" sz="2400"/>
            </a:lvl1pPr>
            <a:lvl2pPr indent="-228600" lvl="1" marL="914400" algn="l">
              <a:spcBef>
                <a:spcPts val="600"/>
              </a:spcBef>
              <a:spcAft>
                <a:spcPts val="0"/>
              </a:spcAft>
              <a:buClr>
                <a:schemeClr val="dk1"/>
              </a:buClr>
              <a:buSzPts val="2000"/>
              <a:buNone/>
              <a:defRPr b="1" sz="2000"/>
            </a:lvl2pPr>
            <a:lvl3pPr indent="-228600" lvl="2" marL="1371600" algn="l">
              <a:spcBef>
                <a:spcPts val="600"/>
              </a:spcBef>
              <a:spcAft>
                <a:spcPts val="0"/>
              </a:spcAft>
              <a:buClr>
                <a:schemeClr val="dk1"/>
              </a:buClr>
              <a:buSzPts val="1800"/>
              <a:buNone/>
              <a:defRPr b="1" sz="1800"/>
            </a:lvl3pPr>
            <a:lvl4pPr indent="-228600" lvl="3" marL="1828800" algn="l">
              <a:spcBef>
                <a:spcPts val="600"/>
              </a:spcBef>
              <a:spcAft>
                <a:spcPts val="0"/>
              </a:spcAft>
              <a:buClr>
                <a:schemeClr val="dk1"/>
              </a:buClr>
              <a:buSzPts val="1600"/>
              <a:buNone/>
              <a:defRPr b="1" sz="1600"/>
            </a:lvl4pPr>
            <a:lvl5pPr indent="-228600" lvl="4" marL="2286000" algn="l">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9"/>
          <p:cNvSpPr txBox="1"/>
          <p:nvPr>
            <p:ph idx="4" type="body"/>
          </p:nvPr>
        </p:nvSpPr>
        <p:spPr>
          <a:xfrm>
            <a:off x="4645025" y="1779984"/>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600"/>
              </a:spcBef>
              <a:spcAft>
                <a:spcPts val="0"/>
              </a:spcAft>
              <a:buClr>
                <a:schemeClr val="dk1"/>
              </a:buClr>
              <a:buSzPts val="2400"/>
              <a:buFont typeface="Arial"/>
              <a:buChar char="•"/>
              <a:defRPr sz="2400"/>
            </a:lvl1pPr>
            <a:lvl2pPr indent="-355600" lvl="1" marL="914400" algn="l">
              <a:spcBef>
                <a:spcPts val="600"/>
              </a:spcBef>
              <a:spcAft>
                <a:spcPts val="0"/>
              </a:spcAft>
              <a:buClr>
                <a:schemeClr val="dk1"/>
              </a:buClr>
              <a:buSzPts val="2000"/>
              <a:buFont typeface="Arial"/>
              <a:buChar char="•"/>
              <a:defRPr sz="2000"/>
            </a:lvl2pPr>
            <a:lvl3pPr indent="-342900" lvl="2" marL="1371600" algn="l">
              <a:spcBef>
                <a:spcPts val="600"/>
              </a:spcBef>
              <a:spcAft>
                <a:spcPts val="0"/>
              </a:spcAft>
              <a:buClr>
                <a:schemeClr val="dk1"/>
              </a:buClr>
              <a:buSzPts val="1800"/>
              <a:buFont typeface="Arial"/>
              <a:buChar char="•"/>
              <a:defRPr sz="1800"/>
            </a:lvl3pPr>
            <a:lvl4pPr indent="-330200" lvl="3" marL="1828800" algn="l">
              <a:spcBef>
                <a:spcPts val="600"/>
              </a:spcBef>
              <a:spcAft>
                <a:spcPts val="0"/>
              </a:spcAft>
              <a:buClr>
                <a:schemeClr val="dk1"/>
              </a:buClr>
              <a:buSzPts val="1600"/>
              <a:buFont typeface="Arial"/>
              <a:buChar char="•"/>
              <a:defRPr sz="1600"/>
            </a:lvl4pPr>
            <a:lvl5pPr indent="-330200" lvl="4" marL="2286000" algn="l">
              <a:spcBef>
                <a:spcPts val="60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cxnSp>
        <p:nvCxnSpPr>
          <p:cNvPr id="45" name="Google Shape;45;p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10"/>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sp>
        <p:nvSpPr>
          <p:cNvPr id="49" name="Google Shape;49;p11"/>
          <p:cNvSpPr txBox="1"/>
          <p:nvPr>
            <p:ph type="title"/>
          </p:nvPr>
        </p:nvSpPr>
        <p:spPr>
          <a:xfrm>
            <a:off x="457200" y="171450"/>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0" name="Google Shape;50;p1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11"/>
          <p:cNvSpPr/>
          <p:nvPr/>
        </p:nvSpPr>
        <p:spPr>
          <a:xfrm>
            <a:off x="0" y="0"/>
            <a:ext cx="9144000" cy="2742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11"/>
          <p:cNvSpPr/>
          <p:nvPr/>
        </p:nvSpPr>
        <p:spPr>
          <a:xfrm>
            <a:off x="0" y="5084949"/>
            <a:ext cx="9144000" cy="68700"/>
          </a:xfrm>
          <a:prstGeom prst="rect">
            <a:avLst/>
          </a:prstGeom>
          <a:solidFill>
            <a:srgbClr val="00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hyperlink" Target="https://news.mit.edu/2018/study-finds-gender-skin-type-bias-artificial-intelligence-systems-021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www.washingtonpost.com/graphics/2018/business/alexa-does-not-understand-your-accent/" TargetMode="Externa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web.cs.ucla.edu/~kwchang/documents/slides/emnlp19-fairNLP-part1.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hyperlink" Target="http://web.cs.ucla.edu/~kwchang/documents/slides/emnlp19-fairNLP-part1.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hyperlink" Target="http://web.cs.ucla.edu/~kwchang/documents/slides/emnlp19-fairNLP-part1.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hyperlink" Target="http://web.cs.ucla.edu/~kwchang/documents/slides/emnlp19-fairNLP-part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web.cs.ucla.edu/~kwchang/documents/slides/emnlp19-fairNLP-part1.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hyperlink" Target="http://web.cs.ucla.edu/~kwchang/documents/slides/emnlp19-fairNLP-part1.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hyperlink" Target="http://web.cs.ucla.edu/~kwchang/documents/slides/emnlp19-fairNLP-part1.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hyperlink" Target="https://openreview.net/pdf?id=AzxEzvpdE3Wc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fairmlclass.github.io/1.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hyperlink" Target="http://turktools.net/crowdsourcing/" TargetMode="External"/><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hyperlink" Target="https://fereshte-khani.github.io/discrimination-in-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joeganser.github.io/2018-12-15-mushroom-classificati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hyperlink" Target="https://developers.perspectiveapi.com/s/about-the-api"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joeganser.github.io/2018-12-15-mushroom-classificatio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hyperlink" Target="https://pretrialrisk.com/national-landscap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hyperlink" Target="https://www.documentcloud.org/documents/2702103-Sample-Risk-Assessment-COMPAS-CORE.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hyperlink" Target="https://www.propublica.org/article/machine-bias-risk-assessments-in-criminal-sentenc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hyperlink" Target="https://arxiv.org/pdf/1707.00075.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joeganser.github.io/2018-12-15-mushroom-classificatio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l.acm.org/doi/10.1145/3287560.3287598" TargetMode="Externa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6.png"/><Relationship Id="rId4" Type="http://schemas.openxmlformats.org/officeDocument/2006/relationships/hyperlink" Target="https://www.visualcapitalist.com/wp-content/uploads/2021/08/all-188-cognitive-biase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 Id="rId4" Type="http://schemas.openxmlformats.org/officeDocument/2006/relationships/hyperlink" Target="https://christophm.github.io/interpretable-ml-book/terminology.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 Id="rId4" Type="http://schemas.openxmlformats.org/officeDocument/2006/relationships/hyperlink" Target="https://www.forbes.com/sites/cognitiveworld/2020/02/20/ai-laws-are-coming/?sh=3541ed74a2b4"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93" name="Google Shape;93;p21"/>
          <p:cNvSpPr txBox="1"/>
          <p:nvPr>
            <p:ph idx="1" type="body"/>
          </p:nvPr>
        </p:nvSpPr>
        <p:spPr>
          <a:xfrm>
            <a:off x="4421275" y="1229450"/>
            <a:ext cx="45096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2000"/>
              <a:t>course overview</a:t>
            </a:r>
            <a:endParaRPr sz="2000"/>
          </a:p>
          <a:p>
            <a:pPr indent="-355600" lvl="0" marL="457200" rtl="0" algn="l">
              <a:spcBef>
                <a:spcPts val="600"/>
              </a:spcBef>
              <a:spcAft>
                <a:spcPts val="0"/>
              </a:spcAft>
              <a:buSzPts val="2000"/>
              <a:buChar char="-"/>
            </a:pPr>
            <a:r>
              <a:rPr lang="en-US" sz="2000"/>
              <a:t>introduce myself</a:t>
            </a:r>
            <a:endParaRPr sz="2000"/>
          </a:p>
          <a:p>
            <a:pPr indent="-355600" lvl="0" marL="457200" rtl="0" algn="l">
              <a:spcBef>
                <a:spcPts val="0"/>
              </a:spcBef>
              <a:spcAft>
                <a:spcPts val="0"/>
              </a:spcAft>
              <a:buSzPts val="2000"/>
              <a:buChar char="-"/>
            </a:pPr>
            <a:r>
              <a:rPr lang="en-US" sz="2000"/>
              <a:t>introduce course, what to expect</a:t>
            </a:r>
            <a:endParaRPr sz="2000"/>
          </a:p>
          <a:p>
            <a:pPr indent="-355600" lvl="0" marL="457200" rtl="0" algn="l">
              <a:spcBef>
                <a:spcPts val="0"/>
              </a:spcBef>
              <a:spcAft>
                <a:spcPts val="0"/>
              </a:spcAft>
              <a:buSzPts val="2000"/>
              <a:buChar char="-"/>
            </a:pPr>
            <a:r>
              <a:rPr lang="en-US" sz="2000"/>
              <a:t>my background</a:t>
            </a:r>
            <a:endParaRPr sz="2000"/>
          </a:p>
          <a:p>
            <a:pPr indent="-355600" lvl="1" marL="914400" rtl="0" algn="l">
              <a:spcBef>
                <a:spcPts val="0"/>
              </a:spcBef>
              <a:spcAft>
                <a:spcPts val="0"/>
              </a:spcAft>
              <a:buSzPts val="2000"/>
              <a:buChar char="-"/>
            </a:pPr>
            <a:r>
              <a:rPr lang="en-US" sz="2000"/>
              <a:t>undergrad</a:t>
            </a:r>
            <a:endParaRPr sz="2000"/>
          </a:p>
          <a:p>
            <a:pPr indent="-355600" lvl="1" marL="914400" rtl="0" algn="l">
              <a:spcBef>
                <a:spcPts val="0"/>
              </a:spcBef>
              <a:spcAft>
                <a:spcPts val="0"/>
              </a:spcAft>
              <a:buSzPts val="2000"/>
              <a:buChar char="-"/>
            </a:pPr>
            <a:r>
              <a:rPr lang="en-US" sz="2000"/>
              <a:t>berkeley</a:t>
            </a:r>
            <a:endParaRPr sz="2000"/>
          </a:p>
          <a:p>
            <a:pPr indent="-355600" lvl="1" marL="914400" rtl="0" algn="l">
              <a:spcBef>
                <a:spcPts val="0"/>
              </a:spcBef>
              <a:spcAft>
                <a:spcPts val="0"/>
              </a:spcAft>
              <a:buSzPts val="2000"/>
              <a:buChar char="-"/>
            </a:pPr>
            <a:r>
              <a:rPr lang="en-US" sz="2000"/>
              <a:t>google</a:t>
            </a:r>
            <a:endParaRPr sz="2000"/>
          </a:p>
          <a:p>
            <a:pPr indent="-355600" lvl="0" marL="457200" rtl="0" algn="l">
              <a:spcBef>
                <a:spcPts val="0"/>
              </a:spcBef>
              <a:spcAft>
                <a:spcPts val="0"/>
              </a:spcAft>
              <a:buSzPts val="2000"/>
              <a:buChar char="-"/>
            </a:pPr>
            <a:r>
              <a:rPr lang="en-US" sz="2000"/>
              <a:t>thanks for taking the course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Gender Bias</a:t>
            </a:r>
            <a:endParaRPr/>
          </a:p>
        </p:txBody>
      </p:sp>
      <p:pic>
        <p:nvPicPr>
          <p:cNvPr id="165" name="Google Shape;165;p30"/>
          <p:cNvPicPr preferRelativeResize="0"/>
          <p:nvPr/>
        </p:nvPicPr>
        <p:blipFill>
          <a:blip r:embed="rId3">
            <a:alphaModFix/>
          </a:blip>
          <a:stretch>
            <a:fillRect/>
          </a:stretch>
        </p:blipFill>
        <p:spPr>
          <a:xfrm>
            <a:off x="152400" y="984675"/>
            <a:ext cx="5365698" cy="577500"/>
          </a:xfrm>
          <a:prstGeom prst="rect">
            <a:avLst/>
          </a:prstGeom>
          <a:noFill/>
          <a:ln>
            <a:noFill/>
          </a:ln>
        </p:spPr>
      </p:pic>
      <p:pic>
        <p:nvPicPr>
          <p:cNvPr id="166" name="Google Shape;166;p30"/>
          <p:cNvPicPr preferRelativeResize="0"/>
          <p:nvPr/>
        </p:nvPicPr>
        <p:blipFill>
          <a:blip r:embed="rId4">
            <a:alphaModFix/>
          </a:blip>
          <a:stretch>
            <a:fillRect/>
          </a:stretch>
        </p:blipFill>
        <p:spPr>
          <a:xfrm>
            <a:off x="704137" y="1285475"/>
            <a:ext cx="4189090" cy="161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Gender Bias</a:t>
            </a:r>
            <a:endParaRPr/>
          </a:p>
        </p:txBody>
      </p:sp>
      <p:pic>
        <p:nvPicPr>
          <p:cNvPr id="173" name="Google Shape;173;p31"/>
          <p:cNvPicPr preferRelativeResize="0"/>
          <p:nvPr/>
        </p:nvPicPr>
        <p:blipFill>
          <a:blip r:embed="rId3">
            <a:alphaModFix/>
          </a:blip>
          <a:stretch>
            <a:fillRect/>
          </a:stretch>
        </p:blipFill>
        <p:spPr>
          <a:xfrm>
            <a:off x="152400" y="2999952"/>
            <a:ext cx="4135654" cy="577500"/>
          </a:xfrm>
          <a:prstGeom prst="rect">
            <a:avLst/>
          </a:prstGeom>
          <a:noFill/>
          <a:ln>
            <a:noFill/>
          </a:ln>
        </p:spPr>
      </p:pic>
      <p:pic>
        <p:nvPicPr>
          <p:cNvPr id="174" name="Google Shape;174;p31"/>
          <p:cNvPicPr preferRelativeResize="0"/>
          <p:nvPr/>
        </p:nvPicPr>
        <p:blipFill>
          <a:blip r:embed="rId4">
            <a:alphaModFix/>
          </a:blip>
          <a:stretch>
            <a:fillRect/>
          </a:stretch>
        </p:blipFill>
        <p:spPr>
          <a:xfrm>
            <a:off x="152400" y="984675"/>
            <a:ext cx="5365698" cy="577500"/>
          </a:xfrm>
          <a:prstGeom prst="rect">
            <a:avLst/>
          </a:prstGeom>
          <a:noFill/>
          <a:ln>
            <a:noFill/>
          </a:ln>
        </p:spPr>
      </p:pic>
      <p:pic>
        <p:nvPicPr>
          <p:cNvPr id="175" name="Google Shape;175;p31"/>
          <p:cNvPicPr preferRelativeResize="0"/>
          <p:nvPr/>
        </p:nvPicPr>
        <p:blipFill>
          <a:blip r:embed="rId5">
            <a:alphaModFix/>
          </a:blip>
          <a:stretch>
            <a:fillRect/>
          </a:stretch>
        </p:blipFill>
        <p:spPr>
          <a:xfrm>
            <a:off x="704137" y="1285475"/>
            <a:ext cx="4189090" cy="1614675"/>
          </a:xfrm>
          <a:prstGeom prst="rect">
            <a:avLst/>
          </a:prstGeom>
          <a:noFill/>
          <a:ln>
            <a:noFill/>
          </a:ln>
        </p:spPr>
      </p:pic>
      <p:pic>
        <p:nvPicPr>
          <p:cNvPr id="176" name="Google Shape;176;p31"/>
          <p:cNvPicPr preferRelativeResize="0"/>
          <p:nvPr/>
        </p:nvPicPr>
        <p:blipFill>
          <a:blip r:embed="rId6">
            <a:alphaModFix/>
          </a:blip>
          <a:stretch>
            <a:fillRect/>
          </a:stretch>
        </p:blipFill>
        <p:spPr>
          <a:xfrm>
            <a:off x="554251" y="3574175"/>
            <a:ext cx="3114074" cy="149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Gender Bias</a:t>
            </a:r>
            <a:endParaRPr/>
          </a:p>
        </p:txBody>
      </p:sp>
      <p:pic>
        <p:nvPicPr>
          <p:cNvPr id="183" name="Google Shape;183;p32"/>
          <p:cNvPicPr preferRelativeResize="0"/>
          <p:nvPr/>
        </p:nvPicPr>
        <p:blipFill>
          <a:blip r:embed="rId3">
            <a:alphaModFix/>
          </a:blip>
          <a:stretch>
            <a:fillRect/>
          </a:stretch>
        </p:blipFill>
        <p:spPr>
          <a:xfrm>
            <a:off x="152400" y="2999952"/>
            <a:ext cx="4135654" cy="577500"/>
          </a:xfrm>
          <a:prstGeom prst="rect">
            <a:avLst/>
          </a:prstGeom>
          <a:noFill/>
          <a:ln>
            <a:noFill/>
          </a:ln>
        </p:spPr>
      </p:pic>
      <p:pic>
        <p:nvPicPr>
          <p:cNvPr id="184" name="Google Shape;184;p32"/>
          <p:cNvPicPr preferRelativeResize="0"/>
          <p:nvPr/>
        </p:nvPicPr>
        <p:blipFill>
          <a:blip r:embed="rId4">
            <a:alphaModFix/>
          </a:blip>
          <a:stretch>
            <a:fillRect/>
          </a:stretch>
        </p:blipFill>
        <p:spPr>
          <a:xfrm>
            <a:off x="152400" y="984675"/>
            <a:ext cx="5365698" cy="577500"/>
          </a:xfrm>
          <a:prstGeom prst="rect">
            <a:avLst/>
          </a:prstGeom>
          <a:noFill/>
          <a:ln>
            <a:noFill/>
          </a:ln>
        </p:spPr>
      </p:pic>
      <p:pic>
        <p:nvPicPr>
          <p:cNvPr id="185" name="Google Shape;185;p32"/>
          <p:cNvPicPr preferRelativeResize="0"/>
          <p:nvPr/>
        </p:nvPicPr>
        <p:blipFill>
          <a:blip r:embed="rId5">
            <a:alphaModFix/>
          </a:blip>
          <a:stretch>
            <a:fillRect/>
          </a:stretch>
        </p:blipFill>
        <p:spPr>
          <a:xfrm>
            <a:off x="704137" y="1285475"/>
            <a:ext cx="4189090" cy="1614675"/>
          </a:xfrm>
          <a:prstGeom prst="rect">
            <a:avLst/>
          </a:prstGeom>
          <a:noFill/>
          <a:ln>
            <a:noFill/>
          </a:ln>
        </p:spPr>
      </p:pic>
      <p:pic>
        <p:nvPicPr>
          <p:cNvPr id="186" name="Google Shape;186;p32"/>
          <p:cNvPicPr preferRelativeResize="0"/>
          <p:nvPr/>
        </p:nvPicPr>
        <p:blipFill>
          <a:blip r:embed="rId6">
            <a:alphaModFix/>
          </a:blip>
          <a:stretch>
            <a:fillRect/>
          </a:stretch>
        </p:blipFill>
        <p:spPr>
          <a:xfrm>
            <a:off x="554251" y="3574175"/>
            <a:ext cx="3114074" cy="1493125"/>
          </a:xfrm>
          <a:prstGeom prst="rect">
            <a:avLst/>
          </a:prstGeom>
          <a:noFill/>
          <a:ln>
            <a:noFill/>
          </a:ln>
        </p:spPr>
      </p:pic>
      <p:pic>
        <p:nvPicPr>
          <p:cNvPr id="187" name="Google Shape;187;p32"/>
          <p:cNvPicPr preferRelativeResize="0"/>
          <p:nvPr/>
        </p:nvPicPr>
        <p:blipFill>
          <a:blip r:embed="rId7">
            <a:alphaModFix/>
          </a:blip>
          <a:stretch>
            <a:fillRect/>
          </a:stretch>
        </p:blipFill>
        <p:spPr>
          <a:xfrm>
            <a:off x="4932150" y="2327725"/>
            <a:ext cx="3765313" cy="577500"/>
          </a:xfrm>
          <a:prstGeom prst="rect">
            <a:avLst/>
          </a:prstGeom>
          <a:noFill/>
          <a:ln>
            <a:noFill/>
          </a:ln>
        </p:spPr>
      </p:pic>
      <p:pic>
        <p:nvPicPr>
          <p:cNvPr id="188" name="Google Shape;188;p32"/>
          <p:cNvPicPr preferRelativeResize="0"/>
          <p:nvPr/>
        </p:nvPicPr>
        <p:blipFill>
          <a:blip r:embed="rId8">
            <a:alphaModFix/>
          </a:blip>
          <a:stretch>
            <a:fillRect/>
          </a:stretch>
        </p:blipFill>
        <p:spPr>
          <a:xfrm>
            <a:off x="5735854" y="2905225"/>
            <a:ext cx="3042782" cy="193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Gender Bias</a:t>
            </a:r>
            <a:endParaRPr/>
          </a:p>
        </p:txBody>
      </p:sp>
      <p:pic>
        <p:nvPicPr>
          <p:cNvPr id="195" name="Google Shape;195;p33"/>
          <p:cNvPicPr preferRelativeResize="0"/>
          <p:nvPr/>
        </p:nvPicPr>
        <p:blipFill>
          <a:blip r:embed="rId3">
            <a:alphaModFix/>
          </a:blip>
          <a:stretch>
            <a:fillRect/>
          </a:stretch>
        </p:blipFill>
        <p:spPr>
          <a:xfrm>
            <a:off x="1262550" y="1029325"/>
            <a:ext cx="5744575" cy="699900"/>
          </a:xfrm>
          <a:prstGeom prst="rect">
            <a:avLst/>
          </a:prstGeom>
          <a:noFill/>
          <a:ln>
            <a:noFill/>
          </a:ln>
        </p:spPr>
      </p:pic>
      <p:pic>
        <p:nvPicPr>
          <p:cNvPr id="196" name="Google Shape;196;p33"/>
          <p:cNvPicPr preferRelativeResize="0"/>
          <p:nvPr/>
        </p:nvPicPr>
        <p:blipFill>
          <a:blip r:embed="rId4">
            <a:alphaModFix/>
          </a:blip>
          <a:stretch>
            <a:fillRect/>
          </a:stretch>
        </p:blipFill>
        <p:spPr>
          <a:xfrm>
            <a:off x="2397024" y="1957825"/>
            <a:ext cx="4232374" cy="1268000"/>
          </a:xfrm>
          <a:prstGeom prst="rect">
            <a:avLst/>
          </a:prstGeom>
          <a:noFill/>
          <a:ln>
            <a:noFill/>
          </a:ln>
        </p:spPr>
      </p:pic>
      <p:pic>
        <p:nvPicPr>
          <p:cNvPr id="197" name="Google Shape;197;p33"/>
          <p:cNvPicPr preferRelativeResize="0"/>
          <p:nvPr/>
        </p:nvPicPr>
        <p:blipFill>
          <a:blip r:embed="rId5">
            <a:alphaModFix/>
          </a:blip>
          <a:stretch>
            <a:fillRect/>
          </a:stretch>
        </p:blipFill>
        <p:spPr>
          <a:xfrm>
            <a:off x="1330225" y="3537866"/>
            <a:ext cx="4232374" cy="1348685"/>
          </a:xfrm>
          <a:prstGeom prst="rect">
            <a:avLst/>
          </a:prstGeom>
          <a:noFill/>
          <a:ln>
            <a:noFill/>
          </a:ln>
        </p:spPr>
      </p:pic>
      <p:sp>
        <p:nvSpPr>
          <p:cNvPr id="198" name="Google Shape;198;p33"/>
          <p:cNvSpPr txBox="1"/>
          <p:nvPr/>
        </p:nvSpPr>
        <p:spPr>
          <a:xfrm>
            <a:off x="1333500" y="2312925"/>
            <a:ext cx="98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a:t>
            </a:r>
            <a:r>
              <a:rPr lang="en-US" sz="1800"/>
              <a:t>nurse”</a:t>
            </a:r>
            <a:endParaRPr sz="1800"/>
          </a:p>
        </p:txBody>
      </p:sp>
      <p:sp>
        <p:nvSpPr>
          <p:cNvPr id="199" name="Google Shape;199;p33"/>
          <p:cNvSpPr txBox="1"/>
          <p:nvPr/>
        </p:nvSpPr>
        <p:spPr>
          <a:xfrm>
            <a:off x="5753100" y="3913125"/>
            <a:ext cx="98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“doctor”</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Racial and Ethnic Bias</a:t>
            </a:r>
            <a:endParaRPr/>
          </a:p>
        </p:txBody>
      </p:sp>
      <p:pic>
        <p:nvPicPr>
          <p:cNvPr id="206" name="Google Shape;206;p34"/>
          <p:cNvPicPr preferRelativeResize="0"/>
          <p:nvPr/>
        </p:nvPicPr>
        <p:blipFill>
          <a:blip r:embed="rId3">
            <a:alphaModFix/>
          </a:blip>
          <a:stretch>
            <a:fillRect/>
          </a:stretch>
        </p:blipFill>
        <p:spPr>
          <a:xfrm>
            <a:off x="76200" y="1115200"/>
            <a:ext cx="4774325" cy="37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Racial and Ethnic Bias</a:t>
            </a:r>
            <a:endParaRPr/>
          </a:p>
        </p:txBody>
      </p:sp>
      <p:pic>
        <p:nvPicPr>
          <p:cNvPr id="213" name="Google Shape;213;p35"/>
          <p:cNvPicPr preferRelativeResize="0"/>
          <p:nvPr/>
        </p:nvPicPr>
        <p:blipFill>
          <a:blip r:embed="rId3">
            <a:alphaModFix/>
          </a:blip>
          <a:stretch>
            <a:fillRect/>
          </a:stretch>
        </p:blipFill>
        <p:spPr>
          <a:xfrm>
            <a:off x="76200" y="1115200"/>
            <a:ext cx="4774325" cy="373800"/>
          </a:xfrm>
          <a:prstGeom prst="rect">
            <a:avLst/>
          </a:prstGeom>
          <a:noFill/>
          <a:ln>
            <a:noFill/>
          </a:ln>
        </p:spPr>
      </p:pic>
      <p:pic>
        <p:nvPicPr>
          <p:cNvPr id="214" name="Google Shape;214;p35"/>
          <p:cNvPicPr preferRelativeResize="0"/>
          <p:nvPr/>
        </p:nvPicPr>
        <p:blipFill>
          <a:blip r:embed="rId4">
            <a:alphaModFix/>
          </a:blip>
          <a:stretch>
            <a:fillRect/>
          </a:stretch>
        </p:blipFill>
        <p:spPr>
          <a:xfrm>
            <a:off x="407925" y="1612263"/>
            <a:ext cx="4152813" cy="577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Racial and Ethnic Bias</a:t>
            </a:r>
            <a:endParaRPr/>
          </a:p>
        </p:txBody>
      </p:sp>
      <p:pic>
        <p:nvPicPr>
          <p:cNvPr id="221" name="Google Shape;221;p36"/>
          <p:cNvPicPr preferRelativeResize="0"/>
          <p:nvPr/>
        </p:nvPicPr>
        <p:blipFill>
          <a:blip r:embed="rId3">
            <a:alphaModFix/>
          </a:blip>
          <a:stretch>
            <a:fillRect/>
          </a:stretch>
        </p:blipFill>
        <p:spPr>
          <a:xfrm>
            <a:off x="76200" y="1115200"/>
            <a:ext cx="4774325" cy="373800"/>
          </a:xfrm>
          <a:prstGeom prst="rect">
            <a:avLst/>
          </a:prstGeom>
          <a:noFill/>
          <a:ln>
            <a:noFill/>
          </a:ln>
        </p:spPr>
      </p:pic>
      <p:pic>
        <p:nvPicPr>
          <p:cNvPr id="222" name="Google Shape;222;p36"/>
          <p:cNvPicPr preferRelativeResize="0"/>
          <p:nvPr/>
        </p:nvPicPr>
        <p:blipFill>
          <a:blip r:embed="rId4">
            <a:alphaModFix/>
          </a:blip>
          <a:stretch>
            <a:fillRect/>
          </a:stretch>
        </p:blipFill>
        <p:spPr>
          <a:xfrm>
            <a:off x="407925" y="1612263"/>
            <a:ext cx="4152813" cy="577500"/>
          </a:xfrm>
          <a:prstGeom prst="rect">
            <a:avLst/>
          </a:prstGeom>
          <a:noFill/>
          <a:ln>
            <a:noFill/>
          </a:ln>
        </p:spPr>
      </p:pic>
      <p:pic>
        <p:nvPicPr>
          <p:cNvPr id="223" name="Google Shape;223;p36"/>
          <p:cNvPicPr preferRelativeResize="0"/>
          <p:nvPr/>
        </p:nvPicPr>
        <p:blipFill>
          <a:blip r:embed="rId5">
            <a:alphaModFix/>
          </a:blip>
          <a:stretch>
            <a:fillRect/>
          </a:stretch>
        </p:blipFill>
        <p:spPr>
          <a:xfrm>
            <a:off x="103229" y="2381751"/>
            <a:ext cx="4366295" cy="483400"/>
          </a:xfrm>
          <a:prstGeom prst="rect">
            <a:avLst/>
          </a:prstGeom>
          <a:noFill/>
          <a:ln>
            <a:noFill/>
          </a:ln>
        </p:spPr>
      </p:pic>
      <p:pic>
        <p:nvPicPr>
          <p:cNvPr id="224" name="Google Shape;224;p36"/>
          <p:cNvPicPr preferRelativeResize="0"/>
          <p:nvPr/>
        </p:nvPicPr>
        <p:blipFill>
          <a:blip r:embed="rId6">
            <a:alphaModFix/>
          </a:blip>
          <a:stretch>
            <a:fillRect/>
          </a:stretch>
        </p:blipFill>
        <p:spPr>
          <a:xfrm>
            <a:off x="225373" y="3133326"/>
            <a:ext cx="3726575" cy="1605639"/>
          </a:xfrm>
          <a:prstGeom prst="rect">
            <a:avLst/>
          </a:prstGeom>
          <a:noFill/>
          <a:ln>
            <a:noFill/>
          </a:ln>
        </p:spPr>
      </p:pic>
      <p:sp>
        <p:nvSpPr>
          <p:cNvPr id="225" name="Google Shape;225;p36"/>
          <p:cNvSpPr txBox="1"/>
          <p:nvPr/>
        </p:nvSpPr>
        <p:spPr>
          <a:xfrm>
            <a:off x="9262250" y="414830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7"/>
              </a:rPr>
              <a:t>source</a:t>
            </a:r>
            <a:r>
              <a:rPr lang="en-US"/>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Examples: Racial and Ethnic Bias</a:t>
            </a:r>
            <a:endParaRPr/>
          </a:p>
        </p:txBody>
      </p:sp>
      <p:pic>
        <p:nvPicPr>
          <p:cNvPr id="232" name="Google Shape;232;p37"/>
          <p:cNvPicPr preferRelativeResize="0"/>
          <p:nvPr/>
        </p:nvPicPr>
        <p:blipFill>
          <a:blip r:embed="rId3">
            <a:alphaModFix/>
          </a:blip>
          <a:stretch>
            <a:fillRect/>
          </a:stretch>
        </p:blipFill>
        <p:spPr>
          <a:xfrm>
            <a:off x="4288981" y="2770225"/>
            <a:ext cx="4778819" cy="1605650"/>
          </a:xfrm>
          <a:prstGeom prst="rect">
            <a:avLst/>
          </a:prstGeom>
          <a:noFill/>
          <a:ln>
            <a:noFill/>
          </a:ln>
        </p:spPr>
      </p:pic>
      <p:pic>
        <p:nvPicPr>
          <p:cNvPr id="233" name="Google Shape;233;p37"/>
          <p:cNvPicPr preferRelativeResize="0"/>
          <p:nvPr/>
        </p:nvPicPr>
        <p:blipFill>
          <a:blip r:embed="rId4">
            <a:alphaModFix/>
          </a:blip>
          <a:stretch>
            <a:fillRect/>
          </a:stretch>
        </p:blipFill>
        <p:spPr>
          <a:xfrm>
            <a:off x="5036425" y="2217225"/>
            <a:ext cx="3726574" cy="483400"/>
          </a:xfrm>
          <a:prstGeom prst="rect">
            <a:avLst/>
          </a:prstGeom>
          <a:noFill/>
          <a:ln>
            <a:noFill/>
          </a:ln>
        </p:spPr>
      </p:pic>
      <p:pic>
        <p:nvPicPr>
          <p:cNvPr id="234" name="Google Shape;234;p37"/>
          <p:cNvPicPr preferRelativeResize="0"/>
          <p:nvPr/>
        </p:nvPicPr>
        <p:blipFill>
          <a:blip r:embed="rId5">
            <a:alphaModFix/>
          </a:blip>
          <a:stretch>
            <a:fillRect/>
          </a:stretch>
        </p:blipFill>
        <p:spPr>
          <a:xfrm>
            <a:off x="76200" y="1115200"/>
            <a:ext cx="4774325" cy="373800"/>
          </a:xfrm>
          <a:prstGeom prst="rect">
            <a:avLst/>
          </a:prstGeom>
          <a:noFill/>
          <a:ln>
            <a:noFill/>
          </a:ln>
        </p:spPr>
      </p:pic>
      <p:pic>
        <p:nvPicPr>
          <p:cNvPr id="235" name="Google Shape;235;p37"/>
          <p:cNvPicPr preferRelativeResize="0"/>
          <p:nvPr/>
        </p:nvPicPr>
        <p:blipFill>
          <a:blip r:embed="rId6">
            <a:alphaModFix/>
          </a:blip>
          <a:stretch>
            <a:fillRect/>
          </a:stretch>
        </p:blipFill>
        <p:spPr>
          <a:xfrm>
            <a:off x="407925" y="1612263"/>
            <a:ext cx="4152813" cy="577500"/>
          </a:xfrm>
          <a:prstGeom prst="rect">
            <a:avLst/>
          </a:prstGeom>
          <a:noFill/>
          <a:ln>
            <a:noFill/>
          </a:ln>
        </p:spPr>
      </p:pic>
      <p:pic>
        <p:nvPicPr>
          <p:cNvPr id="236" name="Google Shape;236;p37"/>
          <p:cNvPicPr preferRelativeResize="0"/>
          <p:nvPr/>
        </p:nvPicPr>
        <p:blipFill>
          <a:blip r:embed="rId7">
            <a:alphaModFix/>
          </a:blip>
          <a:stretch>
            <a:fillRect/>
          </a:stretch>
        </p:blipFill>
        <p:spPr>
          <a:xfrm>
            <a:off x="103229" y="2381751"/>
            <a:ext cx="4366295" cy="483400"/>
          </a:xfrm>
          <a:prstGeom prst="rect">
            <a:avLst/>
          </a:prstGeom>
          <a:noFill/>
          <a:ln>
            <a:noFill/>
          </a:ln>
        </p:spPr>
      </p:pic>
      <p:pic>
        <p:nvPicPr>
          <p:cNvPr id="237" name="Google Shape;237;p37"/>
          <p:cNvPicPr preferRelativeResize="0"/>
          <p:nvPr/>
        </p:nvPicPr>
        <p:blipFill>
          <a:blip r:embed="rId8">
            <a:alphaModFix/>
          </a:blip>
          <a:stretch>
            <a:fillRect/>
          </a:stretch>
        </p:blipFill>
        <p:spPr>
          <a:xfrm>
            <a:off x="225373" y="3133326"/>
            <a:ext cx="3726575" cy="1605639"/>
          </a:xfrm>
          <a:prstGeom prst="rect">
            <a:avLst/>
          </a:prstGeom>
          <a:noFill/>
          <a:ln>
            <a:noFill/>
          </a:ln>
        </p:spPr>
      </p:pic>
      <p:sp>
        <p:nvSpPr>
          <p:cNvPr id="238" name="Google Shape;238;p37"/>
          <p:cNvSpPr txBox="1"/>
          <p:nvPr/>
        </p:nvSpPr>
        <p:spPr>
          <a:xfrm>
            <a:off x="9232675" y="3537400"/>
            <a:ext cx="9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9"/>
              </a:rPr>
              <a:t>source</a:t>
            </a:r>
            <a:r>
              <a:rPr lang="en-U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Words of Caution</a:t>
            </a:r>
            <a:endParaRPr/>
          </a:p>
        </p:txBody>
      </p:sp>
      <p:sp>
        <p:nvSpPr>
          <p:cNvPr id="245" name="Google Shape;245;p38"/>
          <p:cNvSpPr txBox="1"/>
          <p:nvPr>
            <p:ph idx="1" type="body"/>
          </p:nvPr>
        </p:nvSpPr>
        <p:spPr>
          <a:xfrm>
            <a:off x="457200" y="1200150"/>
            <a:ext cx="8229600" cy="3394500"/>
          </a:xfrm>
          <a:prstGeom prst="rect">
            <a:avLst/>
          </a:prstGeom>
        </p:spPr>
        <p:txBody>
          <a:bodyPr anchorCtr="0" anchor="t" bIns="45700" lIns="91425" spcFirstLastPara="1" rIns="91425" wrap="square" tIns="45700">
            <a:noAutofit/>
          </a:bodyPr>
          <a:lstStyle/>
          <a:p>
            <a:pPr indent="-419100" lvl="0" marL="457200" rtl="0" algn="l">
              <a:spcBef>
                <a:spcPts val="600"/>
              </a:spcBef>
              <a:spcAft>
                <a:spcPts val="0"/>
              </a:spcAft>
              <a:buSzPts val="3000"/>
              <a:buChar char="•"/>
            </a:pPr>
            <a:r>
              <a:rPr lang="en-US" sz="3000"/>
              <a:t>Ethics are complicated and sensitive</a:t>
            </a:r>
            <a:endParaRPr sz="3000"/>
          </a:p>
          <a:p>
            <a:pPr indent="-419100" lvl="0" marL="457200" rtl="0" algn="l">
              <a:spcBef>
                <a:spcPts val="1000"/>
              </a:spcBef>
              <a:spcAft>
                <a:spcPts val="0"/>
              </a:spcAft>
              <a:buSzPts val="3000"/>
              <a:buChar char="•"/>
            </a:pPr>
            <a:r>
              <a:rPr lang="en-US" sz="3000"/>
              <a:t>Hard to agree on high-level goals</a:t>
            </a:r>
            <a:endParaRPr sz="3000"/>
          </a:p>
          <a:p>
            <a:pPr indent="-419100" lvl="0" marL="457200" rtl="0" algn="l">
              <a:spcBef>
                <a:spcPts val="1000"/>
              </a:spcBef>
              <a:spcAft>
                <a:spcPts val="1000"/>
              </a:spcAft>
              <a:buSzPts val="3000"/>
              <a:buChar char="•"/>
            </a:pPr>
            <a:r>
              <a:rPr lang="en-US" sz="3000"/>
              <a:t>Difficult technical problems</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What is ML Fairness?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is ML Fairness?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Understanding Bias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pic>
        <p:nvPicPr>
          <p:cNvPr id="263" name="Google Shape;263;p41"/>
          <p:cNvPicPr preferRelativeResize="0"/>
          <p:nvPr/>
        </p:nvPicPr>
        <p:blipFill>
          <a:blip r:embed="rId3">
            <a:alphaModFix/>
          </a:blip>
          <a:stretch>
            <a:fillRect/>
          </a:stretch>
        </p:blipFill>
        <p:spPr>
          <a:xfrm>
            <a:off x="5282100" y="957075"/>
            <a:ext cx="3375408" cy="4034024"/>
          </a:xfrm>
          <a:prstGeom prst="rect">
            <a:avLst/>
          </a:prstGeom>
          <a:noFill/>
          <a:ln>
            <a:noFill/>
          </a:ln>
        </p:spPr>
      </p:pic>
      <p:sp>
        <p:nvSpPr>
          <p:cNvPr id="264" name="Google Shape;264;p41"/>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271" name="Google Shape;271;p42"/>
          <p:cNvSpPr txBox="1"/>
          <p:nvPr>
            <p:ph idx="1" type="body"/>
          </p:nvPr>
        </p:nvSpPr>
        <p:spPr>
          <a:xfrm>
            <a:off x="609600" y="1123950"/>
            <a:ext cx="3277200" cy="36477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600"/>
              </a:spcBef>
              <a:spcAft>
                <a:spcPts val="0"/>
              </a:spcAft>
              <a:buSzPts val="2200"/>
              <a:buChar char="•"/>
            </a:pPr>
            <a:r>
              <a:rPr lang="en-US" sz="2200"/>
              <a:t>Bananas</a:t>
            </a:r>
            <a:endParaRPr sz="2200"/>
          </a:p>
          <a:p>
            <a:pPr indent="-368300" lvl="0" marL="457200" rtl="0" algn="l">
              <a:lnSpc>
                <a:spcPct val="115000"/>
              </a:lnSpc>
              <a:spcBef>
                <a:spcPts val="0"/>
              </a:spcBef>
              <a:spcAft>
                <a:spcPts val="0"/>
              </a:spcAft>
              <a:buSzPts val="2200"/>
              <a:buChar char="•"/>
            </a:pPr>
            <a:r>
              <a:rPr lang="en-US" sz="2200"/>
              <a:t>Stickers</a:t>
            </a:r>
            <a:endParaRPr sz="2200"/>
          </a:p>
          <a:p>
            <a:pPr indent="-368300" lvl="0" marL="457200" rtl="0" algn="l">
              <a:lnSpc>
                <a:spcPct val="115000"/>
              </a:lnSpc>
              <a:spcBef>
                <a:spcPts val="0"/>
              </a:spcBef>
              <a:spcAft>
                <a:spcPts val="0"/>
              </a:spcAft>
              <a:buSzPts val="2200"/>
              <a:buChar char="•"/>
            </a:pPr>
            <a:r>
              <a:rPr lang="en-US" sz="2200"/>
              <a:t>Dole Bananas</a:t>
            </a:r>
            <a:endParaRPr sz="2200"/>
          </a:p>
          <a:p>
            <a:pPr indent="-368300" lvl="0" marL="457200" rtl="0" algn="l">
              <a:lnSpc>
                <a:spcPct val="115000"/>
              </a:lnSpc>
              <a:spcBef>
                <a:spcPts val="0"/>
              </a:spcBef>
              <a:spcAft>
                <a:spcPts val="0"/>
              </a:spcAft>
              <a:buSzPts val="2200"/>
              <a:buChar char="•"/>
            </a:pPr>
            <a:r>
              <a:rPr lang="en-US" sz="2200"/>
              <a:t>Bananas in a store</a:t>
            </a:r>
            <a:endParaRPr sz="2200"/>
          </a:p>
          <a:p>
            <a:pPr indent="-368300" lvl="0" marL="457200" rtl="0" algn="l">
              <a:lnSpc>
                <a:spcPct val="115000"/>
              </a:lnSpc>
              <a:spcBef>
                <a:spcPts val="0"/>
              </a:spcBef>
              <a:spcAft>
                <a:spcPts val="0"/>
              </a:spcAft>
              <a:buSzPts val="2200"/>
              <a:buChar char="•"/>
            </a:pPr>
            <a:r>
              <a:rPr lang="en-US" sz="2200"/>
              <a:t>Bananas on shelves</a:t>
            </a:r>
            <a:endParaRPr sz="2200"/>
          </a:p>
          <a:p>
            <a:pPr indent="-368300" lvl="0" marL="457200" rtl="0" algn="l">
              <a:lnSpc>
                <a:spcPct val="115000"/>
              </a:lnSpc>
              <a:spcBef>
                <a:spcPts val="0"/>
              </a:spcBef>
              <a:spcAft>
                <a:spcPts val="0"/>
              </a:spcAft>
              <a:buSzPts val="2200"/>
              <a:buChar char="•"/>
            </a:pPr>
            <a:r>
              <a:rPr lang="en-US" sz="2200"/>
              <a:t>Bunches of bananas</a:t>
            </a:r>
            <a:endParaRPr sz="2200"/>
          </a:p>
          <a:p>
            <a:pPr indent="0" lvl="0" marL="0" rtl="0" algn="l">
              <a:lnSpc>
                <a:spcPct val="115000"/>
              </a:lnSpc>
              <a:spcBef>
                <a:spcPts val="600"/>
              </a:spcBef>
              <a:spcAft>
                <a:spcPts val="0"/>
              </a:spcAft>
              <a:buNone/>
            </a:pPr>
            <a:r>
              <a:t/>
            </a:r>
            <a:endParaRPr sz="2200"/>
          </a:p>
          <a:p>
            <a:pPr indent="0" lvl="0" marL="457200" rtl="0" algn="l">
              <a:lnSpc>
                <a:spcPct val="115000"/>
              </a:lnSpc>
              <a:spcBef>
                <a:spcPts val="600"/>
              </a:spcBef>
              <a:spcAft>
                <a:spcPts val="0"/>
              </a:spcAft>
              <a:buNone/>
            </a:pPr>
            <a:r>
              <a:t/>
            </a:r>
            <a:endParaRPr sz="2200"/>
          </a:p>
        </p:txBody>
      </p:sp>
      <p:pic>
        <p:nvPicPr>
          <p:cNvPr id="272" name="Google Shape;272;p42"/>
          <p:cNvPicPr preferRelativeResize="0"/>
          <p:nvPr/>
        </p:nvPicPr>
        <p:blipFill>
          <a:blip r:embed="rId3">
            <a:alphaModFix/>
          </a:blip>
          <a:stretch>
            <a:fillRect/>
          </a:stretch>
        </p:blipFill>
        <p:spPr>
          <a:xfrm>
            <a:off x="5282100" y="957075"/>
            <a:ext cx="3375408" cy="4034024"/>
          </a:xfrm>
          <a:prstGeom prst="rect">
            <a:avLst/>
          </a:prstGeom>
          <a:noFill/>
          <a:ln>
            <a:noFill/>
          </a:ln>
        </p:spPr>
      </p:pic>
      <p:sp>
        <p:nvSpPr>
          <p:cNvPr id="273" name="Google Shape;273;p42"/>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280" name="Google Shape;280;p43"/>
          <p:cNvSpPr txBox="1"/>
          <p:nvPr>
            <p:ph idx="1" type="body"/>
          </p:nvPr>
        </p:nvSpPr>
        <p:spPr>
          <a:xfrm>
            <a:off x="609600" y="1123950"/>
            <a:ext cx="3277200" cy="36477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600"/>
              </a:spcBef>
              <a:spcAft>
                <a:spcPts val="0"/>
              </a:spcAft>
              <a:buSzPts val="2200"/>
              <a:buChar char="•"/>
            </a:pPr>
            <a:r>
              <a:rPr lang="en-US" sz="2200"/>
              <a:t>Bananas</a:t>
            </a:r>
            <a:endParaRPr sz="2200"/>
          </a:p>
          <a:p>
            <a:pPr indent="-368300" lvl="0" marL="457200" rtl="0" algn="l">
              <a:lnSpc>
                <a:spcPct val="115000"/>
              </a:lnSpc>
              <a:spcBef>
                <a:spcPts val="0"/>
              </a:spcBef>
              <a:spcAft>
                <a:spcPts val="0"/>
              </a:spcAft>
              <a:buSzPts val="2200"/>
              <a:buChar char="•"/>
            </a:pPr>
            <a:r>
              <a:rPr lang="en-US" sz="2200"/>
              <a:t>Stickers</a:t>
            </a:r>
            <a:endParaRPr sz="2200"/>
          </a:p>
          <a:p>
            <a:pPr indent="-368300" lvl="0" marL="457200" rtl="0" algn="l">
              <a:lnSpc>
                <a:spcPct val="115000"/>
              </a:lnSpc>
              <a:spcBef>
                <a:spcPts val="0"/>
              </a:spcBef>
              <a:spcAft>
                <a:spcPts val="0"/>
              </a:spcAft>
              <a:buSzPts val="2200"/>
              <a:buChar char="•"/>
            </a:pPr>
            <a:r>
              <a:rPr lang="en-US" sz="2200"/>
              <a:t>Dole Bananas</a:t>
            </a:r>
            <a:endParaRPr sz="2200"/>
          </a:p>
          <a:p>
            <a:pPr indent="-368300" lvl="0" marL="457200" rtl="0" algn="l">
              <a:lnSpc>
                <a:spcPct val="115000"/>
              </a:lnSpc>
              <a:spcBef>
                <a:spcPts val="0"/>
              </a:spcBef>
              <a:spcAft>
                <a:spcPts val="0"/>
              </a:spcAft>
              <a:buSzPts val="2200"/>
              <a:buChar char="•"/>
            </a:pPr>
            <a:r>
              <a:rPr lang="en-US" sz="2200"/>
              <a:t>Bananas in a store</a:t>
            </a:r>
            <a:endParaRPr sz="2200"/>
          </a:p>
          <a:p>
            <a:pPr indent="-368300" lvl="0" marL="457200" rtl="0" algn="l">
              <a:lnSpc>
                <a:spcPct val="115000"/>
              </a:lnSpc>
              <a:spcBef>
                <a:spcPts val="0"/>
              </a:spcBef>
              <a:spcAft>
                <a:spcPts val="0"/>
              </a:spcAft>
              <a:buSzPts val="2200"/>
              <a:buChar char="•"/>
            </a:pPr>
            <a:r>
              <a:rPr lang="en-US" sz="2200"/>
              <a:t>Bananas on shelves</a:t>
            </a:r>
            <a:endParaRPr sz="2200"/>
          </a:p>
          <a:p>
            <a:pPr indent="-368300" lvl="0" marL="457200" rtl="0" algn="l">
              <a:lnSpc>
                <a:spcPct val="115000"/>
              </a:lnSpc>
              <a:spcBef>
                <a:spcPts val="0"/>
              </a:spcBef>
              <a:spcAft>
                <a:spcPts val="0"/>
              </a:spcAft>
              <a:buSzPts val="2200"/>
              <a:buChar char="•"/>
            </a:pPr>
            <a:r>
              <a:rPr lang="en-US" sz="2200"/>
              <a:t>Bunches of bananas</a:t>
            </a:r>
            <a:endParaRPr sz="2200"/>
          </a:p>
          <a:p>
            <a:pPr indent="0" lvl="0" marL="0" rtl="0" algn="l">
              <a:lnSpc>
                <a:spcPct val="115000"/>
              </a:lnSpc>
              <a:spcBef>
                <a:spcPts val="600"/>
              </a:spcBef>
              <a:spcAft>
                <a:spcPts val="0"/>
              </a:spcAft>
              <a:buNone/>
            </a:pPr>
            <a:r>
              <a:t/>
            </a:r>
            <a:endParaRPr sz="2200"/>
          </a:p>
          <a:p>
            <a:pPr indent="0" lvl="0" marL="457200" rtl="0" algn="l">
              <a:lnSpc>
                <a:spcPct val="115000"/>
              </a:lnSpc>
              <a:spcBef>
                <a:spcPts val="600"/>
              </a:spcBef>
              <a:spcAft>
                <a:spcPts val="0"/>
              </a:spcAft>
              <a:buNone/>
            </a:pPr>
            <a:r>
              <a:rPr lang="en-US" sz="2200"/>
              <a:t>But usually not “yellow bananas”</a:t>
            </a:r>
            <a:endParaRPr sz="2200"/>
          </a:p>
        </p:txBody>
      </p:sp>
      <p:pic>
        <p:nvPicPr>
          <p:cNvPr id="281" name="Google Shape;281;p43"/>
          <p:cNvPicPr preferRelativeResize="0"/>
          <p:nvPr/>
        </p:nvPicPr>
        <p:blipFill>
          <a:blip r:embed="rId3">
            <a:alphaModFix/>
          </a:blip>
          <a:stretch>
            <a:fillRect/>
          </a:stretch>
        </p:blipFill>
        <p:spPr>
          <a:xfrm>
            <a:off x="5282100" y="957075"/>
            <a:ext cx="3375408" cy="4034024"/>
          </a:xfrm>
          <a:prstGeom prst="rect">
            <a:avLst/>
          </a:prstGeom>
          <a:noFill/>
          <a:ln>
            <a:noFill/>
          </a:ln>
        </p:spPr>
      </p:pic>
      <p:sp>
        <p:nvSpPr>
          <p:cNvPr id="282" name="Google Shape;282;p43"/>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4"/>
          <p:cNvPicPr preferRelativeResize="0"/>
          <p:nvPr/>
        </p:nvPicPr>
        <p:blipFill>
          <a:blip r:embed="rId3">
            <a:alphaModFix/>
          </a:blip>
          <a:stretch>
            <a:fillRect/>
          </a:stretch>
        </p:blipFill>
        <p:spPr>
          <a:xfrm>
            <a:off x="5282103" y="951849"/>
            <a:ext cx="3375400" cy="4044488"/>
          </a:xfrm>
          <a:prstGeom prst="rect">
            <a:avLst/>
          </a:prstGeom>
          <a:noFill/>
          <a:ln>
            <a:noFill/>
          </a:ln>
        </p:spPr>
      </p:pic>
      <p:sp>
        <p:nvSpPr>
          <p:cNvPr id="289" name="Google Shape;289;p4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290" name="Google Shape;290;p44"/>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idx="1" type="body"/>
          </p:nvPr>
        </p:nvSpPr>
        <p:spPr>
          <a:xfrm>
            <a:off x="609600" y="1123950"/>
            <a:ext cx="3277200" cy="36477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600"/>
              </a:spcBef>
              <a:spcAft>
                <a:spcPts val="0"/>
              </a:spcAft>
              <a:buSzPts val="2200"/>
              <a:buChar char="•"/>
            </a:pPr>
            <a:r>
              <a:rPr lang="en-US" sz="2200"/>
              <a:t>Green bananas</a:t>
            </a:r>
            <a:endParaRPr sz="2200"/>
          </a:p>
          <a:p>
            <a:pPr indent="-368300" lvl="0" marL="457200" rtl="0" algn="l">
              <a:lnSpc>
                <a:spcPct val="115000"/>
              </a:lnSpc>
              <a:spcBef>
                <a:spcPts val="0"/>
              </a:spcBef>
              <a:spcAft>
                <a:spcPts val="0"/>
              </a:spcAft>
              <a:buSzPts val="2200"/>
              <a:buChar char="•"/>
            </a:pPr>
            <a:r>
              <a:rPr lang="en-US" sz="2200"/>
              <a:t>Unripe bananas</a:t>
            </a:r>
            <a:endParaRPr sz="2200"/>
          </a:p>
        </p:txBody>
      </p:sp>
      <p:pic>
        <p:nvPicPr>
          <p:cNvPr id="297" name="Google Shape;297;p45"/>
          <p:cNvPicPr preferRelativeResize="0"/>
          <p:nvPr/>
        </p:nvPicPr>
        <p:blipFill>
          <a:blip r:embed="rId3">
            <a:alphaModFix/>
          </a:blip>
          <a:stretch>
            <a:fillRect/>
          </a:stretch>
        </p:blipFill>
        <p:spPr>
          <a:xfrm>
            <a:off x="5282103" y="951849"/>
            <a:ext cx="3375400" cy="4044488"/>
          </a:xfrm>
          <a:prstGeom prst="rect">
            <a:avLst/>
          </a:prstGeom>
          <a:noFill/>
          <a:ln>
            <a:noFill/>
          </a:ln>
        </p:spPr>
      </p:pic>
      <p:sp>
        <p:nvSpPr>
          <p:cNvPr id="298" name="Google Shape;298;p4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299" name="Google Shape;299;p45"/>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6"/>
          <p:cNvPicPr preferRelativeResize="0"/>
          <p:nvPr/>
        </p:nvPicPr>
        <p:blipFill>
          <a:blip r:embed="rId3">
            <a:alphaModFix/>
          </a:blip>
          <a:stretch>
            <a:fillRect/>
          </a:stretch>
        </p:blipFill>
        <p:spPr>
          <a:xfrm>
            <a:off x="5319563" y="930787"/>
            <a:ext cx="3341374" cy="4034026"/>
          </a:xfrm>
          <a:prstGeom prst="rect">
            <a:avLst/>
          </a:prstGeom>
          <a:noFill/>
          <a:ln>
            <a:noFill/>
          </a:ln>
        </p:spPr>
      </p:pic>
      <p:sp>
        <p:nvSpPr>
          <p:cNvPr id="306" name="Google Shape;306;p4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307" name="Google Shape;307;p46"/>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7"/>
          <p:cNvPicPr preferRelativeResize="0"/>
          <p:nvPr/>
        </p:nvPicPr>
        <p:blipFill>
          <a:blip r:embed="rId3">
            <a:alphaModFix/>
          </a:blip>
          <a:stretch>
            <a:fillRect/>
          </a:stretch>
        </p:blipFill>
        <p:spPr>
          <a:xfrm>
            <a:off x="5319563" y="930787"/>
            <a:ext cx="3341374" cy="4034026"/>
          </a:xfrm>
          <a:prstGeom prst="rect">
            <a:avLst/>
          </a:prstGeom>
          <a:noFill/>
          <a:ln>
            <a:noFill/>
          </a:ln>
        </p:spPr>
      </p:pic>
      <p:sp>
        <p:nvSpPr>
          <p:cNvPr id="314" name="Google Shape;314;p4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Do You See?</a:t>
            </a:r>
            <a:endParaRPr/>
          </a:p>
        </p:txBody>
      </p:sp>
      <p:sp>
        <p:nvSpPr>
          <p:cNvPr id="315" name="Google Shape;315;p47"/>
          <p:cNvSpPr txBox="1"/>
          <p:nvPr/>
        </p:nvSpPr>
        <p:spPr>
          <a:xfrm>
            <a:off x="9281950" y="3980800"/>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
        <p:nvSpPr>
          <p:cNvPr id="316" name="Google Shape;316;p47"/>
          <p:cNvSpPr txBox="1"/>
          <p:nvPr>
            <p:ph idx="1" type="body"/>
          </p:nvPr>
        </p:nvSpPr>
        <p:spPr>
          <a:xfrm>
            <a:off x="609600" y="1123950"/>
            <a:ext cx="3277200" cy="36477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600"/>
              </a:spcBef>
              <a:spcAft>
                <a:spcPts val="0"/>
              </a:spcAft>
              <a:buSzPts val="2200"/>
              <a:buChar char="•"/>
            </a:pPr>
            <a:r>
              <a:rPr lang="en-US" sz="2200"/>
              <a:t>Ripe bananas</a:t>
            </a:r>
            <a:endParaRPr sz="2200"/>
          </a:p>
          <a:p>
            <a:pPr indent="-368300" lvl="0" marL="457200" rtl="0" algn="l">
              <a:lnSpc>
                <a:spcPct val="115000"/>
              </a:lnSpc>
              <a:spcBef>
                <a:spcPts val="0"/>
              </a:spcBef>
              <a:spcAft>
                <a:spcPts val="0"/>
              </a:spcAft>
              <a:buSzPts val="2200"/>
              <a:buChar char="•"/>
            </a:pPr>
            <a:r>
              <a:rPr lang="en-US" sz="2200"/>
              <a:t>Bananas with spots</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Prototype Theory</a:t>
            </a:r>
            <a:endParaRPr/>
          </a:p>
        </p:txBody>
      </p:sp>
      <p:sp>
        <p:nvSpPr>
          <p:cNvPr id="323" name="Google Shape;323;p48"/>
          <p:cNvSpPr txBox="1"/>
          <p:nvPr>
            <p:ph idx="1" type="body"/>
          </p:nvPr>
        </p:nvSpPr>
        <p:spPr>
          <a:xfrm>
            <a:off x="457200" y="1200150"/>
            <a:ext cx="8229600" cy="1746000"/>
          </a:xfrm>
          <a:prstGeom prst="rect">
            <a:avLst/>
          </a:prstGeom>
        </p:spPr>
        <p:txBody>
          <a:bodyPr anchorCtr="0" anchor="t" bIns="45700" lIns="91425" spcFirstLastPara="1" rIns="91425" wrap="square" tIns="45700">
            <a:noAutofit/>
          </a:bodyPr>
          <a:lstStyle/>
          <a:p>
            <a:pPr indent="-355600" lvl="0" marL="457200" rtl="0" algn="l">
              <a:spcBef>
                <a:spcPts val="600"/>
              </a:spcBef>
              <a:spcAft>
                <a:spcPts val="0"/>
              </a:spcAft>
              <a:buSzPts val="2000"/>
              <a:buChar char="•"/>
            </a:pPr>
            <a:r>
              <a:rPr lang="en-US" sz="2000"/>
              <a:t>Humans use </a:t>
            </a:r>
            <a:r>
              <a:rPr i="1" lang="en-US" sz="2000"/>
              <a:t>categorization</a:t>
            </a:r>
            <a:r>
              <a:rPr lang="en-US" sz="2000"/>
              <a:t> to reduce the infinite differences among stimuli to practically usable proportions</a:t>
            </a:r>
            <a:endParaRPr sz="2000"/>
          </a:p>
          <a:p>
            <a:pPr indent="-355600" lvl="0" marL="457200" rtl="0" algn="l">
              <a:spcBef>
                <a:spcPts val="1000"/>
              </a:spcBef>
              <a:spcAft>
                <a:spcPts val="1000"/>
              </a:spcAft>
              <a:buSzPts val="2000"/>
              <a:buChar char="•"/>
            </a:pPr>
            <a:r>
              <a:rPr i="1" lang="en-US" sz="2000"/>
              <a:t>Basic-level</a:t>
            </a:r>
            <a:r>
              <a:rPr lang="en-US" sz="2000"/>
              <a:t> categories are often associated with clear sensory cues or consistent </a:t>
            </a:r>
            <a:r>
              <a:rPr i="1" lang="en-US" sz="2000"/>
              <a:t>exemplars</a:t>
            </a:r>
            <a:endParaRPr sz="2000"/>
          </a:p>
        </p:txBody>
      </p:sp>
      <p:pic>
        <p:nvPicPr>
          <p:cNvPr id="324" name="Google Shape;324;p48"/>
          <p:cNvPicPr preferRelativeResize="0"/>
          <p:nvPr/>
        </p:nvPicPr>
        <p:blipFill>
          <a:blip r:embed="rId3">
            <a:alphaModFix/>
          </a:blip>
          <a:stretch>
            <a:fillRect/>
          </a:stretch>
        </p:blipFill>
        <p:spPr>
          <a:xfrm>
            <a:off x="286675" y="3084125"/>
            <a:ext cx="2252565" cy="1412224"/>
          </a:xfrm>
          <a:prstGeom prst="rect">
            <a:avLst/>
          </a:prstGeom>
          <a:noFill/>
          <a:ln>
            <a:noFill/>
          </a:ln>
        </p:spPr>
      </p:pic>
      <p:pic>
        <p:nvPicPr>
          <p:cNvPr id="325" name="Google Shape;325;p48"/>
          <p:cNvPicPr preferRelativeResize="0"/>
          <p:nvPr/>
        </p:nvPicPr>
        <p:blipFill>
          <a:blip r:embed="rId4">
            <a:alphaModFix/>
          </a:blip>
          <a:stretch>
            <a:fillRect/>
          </a:stretch>
        </p:blipFill>
        <p:spPr>
          <a:xfrm>
            <a:off x="3795858" y="3034358"/>
            <a:ext cx="1902425" cy="1412224"/>
          </a:xfrm>
          <a:prstGeom prst="rect">
            <a:avLst/>
          </a:prstGeom>
          <a:noFill/>
          <a:ln>
            <a:noFill/>
          </a:ln>
        </p:spPr>
      </p:pic>
      <p:pic>
        <p:nvPicPr>
          <p:cNvPr id="326" name="Google Shape;326;p48"/>
          <p:cNvPicPr preferRelativeResize="0"/>
          <p:nvPr/>
        </p:nvPicPr>
        <p:blipFill>
          <a:blip r:embed="rId5">
            <a:alphaModFix/>
          </a:blip>
          <a:stretch>
            <a:fillRect/>
          </a:stretch>
        </p:blipFill>
        <p:spPr>
          <a:xfrm>
            <a:off x="6954901" y="3032200"/>
            <a:ext cx="1902425" cy="1423828"/>
          </a:xfrm>
          <a:prstGeom prst="rect">
            <a:avLst/>
          </a:prstGeom>
          <a:noFill/>
          <a:ln>
            <a:noFill/>
          </a:ln>
        </p:spPr>
      </p:pic>
      <p:sp>
        <p:nvSpPr>
          <p:cNvPr id="327" name="Google Shape;327;p48"/>
          <p:cNvSpPr txBox="1"/>
          <p:nvPr/>
        </p:nvSpPr>
        <p:spPr>
          <a:xfrm>
            <a:off x="492675" y="4505650"/>
            <a:ext cx="1763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Fruit</a:t>
            </a:r>
            <a:endParaRPr sz="1800"/>
          </a:p>
        </p:txBody>
      </p:sp>
      <p:sp>
        <p:nvSpPr>
          <p:cNvPr id="328" name="Google Shape;328;p48"/>
          <p:cNvSpPr txBox="1"/>
          <p:nvPr/>
        </p:nvSpPr>
        <p:spPr>
          <a:xfrm>
            <a:off x="3845475" y="4429450"/>
            <a:ext cx="176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Bananas</a:t>
            </a:r>
            <a:endParaRPr sz="1800"/>
          </a:p>
          <a:p>
            <a:pPr indent="0" lvl="0" marL="0" rtl="0" algn="ctr">
              <a:spcBef>
                <a:spcPts val="0"/>
              </a:spcBef>
              <a:spcAft>
                <a:spcPts val="0"/>
              </a:spcAft>
              <a:buNone/>
            </a:pPr>
            <a:r>
              <a:rPr lang="en-US" sz="1800"/>
              <a:t>“basic level”</a:t>
            </a:r>
            <a:endParaRPr sz="1800"/>
          </a:p>
        </p:txBody>
      </p:sp>
      <p:sp>
        <p:nvSpPr>
          <p:cNvPr id="329" name="Google Shape;329;p48"/>
          <p:cNvSpPr txBox="1"/>
          <p:nvPr/>
        </p:nvSpPr>
        <p:spPr>
          <a:xfrm>
            <a:off x="7045875" y="4429450"/>
            <a:ext cx="1763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Unripe/Green Bananas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Human Reporting Bias</a:t>
            </a:r>
            <a:endParaRPr/>
          </a:p>
        </p:txBody>
      </p:sp>
      <p:sp>
        <p:nvSpPr>
          <p:cNvPr id="336" name="Google Shape;336;p49"/>
          <p:cNvSpPr txBox="1"/>
          <p:nvPr>
            <p:ph idx="1" type="body"/>
          </p:nvPr>
        </p:nvSpPr>
        <p:spPr>
          <a:xfrm>
            <a:off x="457200" y="1200150"/>
            <a:ext cx="4568100" cy="3394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i="1" lang="en-US" sz="2200"/>
              <a:t>Observed frequency</a:t>
            </a:r>
            <a:r>
              <a:rPr lang="en-US" sz="2200"/>
              <a:t> of written text does not reflect </a:t>
            </a:r>
            <a:r>
              <a:rPr i="1" lang="en-US" sz="2200"/>
              <a:t>actual frequency</a:t>
            </a:r>
            <a:r>
              <a:rPr lang="en-US" sz="2200"/>
              <a:t> of underlying events, properties, or human characteristics.</a:t>
            </a:r>
            <a:endParaRPr sz="2200"/>
          </a:p>
          <a:p>
            <a:pPr indent="0" lvl="0" marL="0" rtl="0" algn="l">
              <a:spcBef>
                <a:spcPts val="600"/>
              </a:spcBef>
              <a:spcAft>
                <a:spcPts val="0"/>
              </a:spcAft>
              <a:buNone/>
            </a:pPr>
            <a:r>
              <a:t/>
            </a:r>
            <a:endParaRPr sz="2200"/>
          </a:p>
        </p:txBody>
      </p:sp>
      <p:pic>
        <p:nvPicPr>
          <p:cNvPr id="337" name="Google Shape;337;p49"/>
          <p:cNvPicPr preferRelativeResize="0"/>
          <p:nvPr/>
        </p:nvPicPr>
        <p:blipFill>
          <a:blip r:embed="rId3">
            <a:alphaModFix/>
          </a:blip>
          <a:stretch>
            <a:fillRect/>
          </a:stretch>
        </p:blipFill>
        <p:spPr>
          <a:xfrm>
            <a:off x="5302599" y="1123950"/>
            <a:ext cx="3481424" cy="3698974"/>
          </a:xfrm>
          <a:prstGeom prst="rect">
            <a:avLst/>
          </a:prstGeom>
          <a:noFill/>
          <a:ln>
            <a:noFill/>
          </a:ln>
        </p:spPr>
      </p:pic>
      <p:sp>
        <p:nvSpPr>
          <p:cNvPr id="338" name="Google Shape;338;p49"/>
          <p:cNvSpPr txBox="1"/>
          <p:nvPr/>
        </p:nvSpPr>
        <p:spPr>
          <a:xfrm>
            <a:off x="9281950" y="329105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Fairness History, Informally</a:t>
            </a:r>
            <a:endParaRPr/>
          </a:p>
        </p:txBody>
      </p:sp>
      <p:pic>
        <p:nvPicPr>
          <p:cNvPr id="106" name="Google Shape;106;p23"/>
          <p:cNvPicPr preferRelativeResize="0"/>
          <p:nvPr/>
        </p:nvPicPr>
        <p:blipFill rotWithShape="1">
          <a:blip r:embed="rId3">
            <a:alphaModFix/>
          </a:blip>
          <a:srcRect b="0" l="0" r="0" t="0"/>
          <a:stretch/>
        </p:blipFill>
        <p:spPr>
          <a:xfrm>
            <a:off x="1121863" y="933018"/>
            <a:ext cx="6900275" cy="4140150"/>
          </a:xfrm>
          <a:prstGeom prst="rect">
            <a:avLst/>
          </a:prstGeom>
          <a:noFill/>
          <a:ln>
            <a:noFill/>
          </a:ln>
        </p:spPr>
      </p:pic>
      <p:sp>
        <p:nvSpPr>
          <p:cNvPr id="107" name="Google Shape;107;p23"/>
          <p:cNvSpPr txBox="1"/>
          <p:nvPr/>
        </p:nvSpPr>
        <p:spPr>
          <a:xfrm>
            <a:off x="9281950" y="399065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Selection Bias: English Text</a:t>
            </a:r>
            <a:endParaRPr/>
          </a:p>
        </p:txBody>
      </p:sp>
      <p:pic>
        <p:nvPicPr>
          <p:cNvPr id="345" name="Google Shape;345;p50"/>
          <p:cNvPicPr preferRelativeResize="0"/>
          <p:nvPr/>
        </p:nvPicPr>
        <p:blipFill>
          <a:blip r:embed="rId3">
            <a:alphaModFix/>
          </a:blip>
          <a:stretch>
            <a:fillRect/>
          </a:stretch>
        </p:blipFill>
        <p:spPr>
          <a:xfrm>
            <a:off x="400250" y="1033275"/>
            <a:ext cx="8343502" cy="391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Selection Bias: Annotation</a:t>
            </a:r>
            <a:endParaRPr/>
          </a:p>
        </p:txBody>
      </p:sp>
      <p:pic>
        <p:nvPicPr>
          <p:cNvPr id="352" name="Google Shape;352;p51"/>
          <p:cNvPicPr preferRelativeResize="0"/>
          <p:nvPr/>
        </p:nvPicPr>
        <p:blipFill>
          <a:blip r:embed="rId3">
            <a:alphaModFix/>
          </a:blip>
          <a:stretch>
            <a:fillRect/>
          </a:stretch>
        </p:blipFill>
        <p:spPr>
          <a:xfrm>
            <a:off x="123671" y="947225"/>
            <a:ext cx="5038799" cy="2875926"/>
          </a:xfrm>
          <a:prstGeom prst="rect">
            <a:avLst/>
          </a:prstGeom>
          <a:noFill/>
          <a:ln>
            <a:noFill/>
          </a:ln>
        </p:spPr>
      </p:pic>
      <p:sp>
        <p:nvSpPr>
          <p:cNvPr id="353" name="Google Shape;353;p51"/>
          <p:cNvSpPr txBox="1"/>
          <p:nvPr/>
        </p:nvSpPr>
        <p:spPr>
          <a:xfrm>
            <a:off x="9272100" y="4217275"/>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pic>
        <p:nvPicPr>
          <p:cNvPr id="354" name="Google Shape;354;p51"/>
          <p:cNvPicPr preferRelativeResize="0"/>
          <p:nvPr/>
        </p:nvPicPr>
        <p:blipFill>
          <a:blip r:embed="rId5">
            <a:alphaModFix/>
          </a:blip>
          <a:stretch>
            <a:fillRect/>
          </a:stretch>
        </p:blipFill>
        <p:spPr>
          <a:xfrm>
            <a:off x="5011350" y="2857500"/>
            <a:ext cx="4044300" cy="207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Bias in ML Systems</a:t>
            </a:r>
            <a:endParaRPr/>
          </a:p>
        </p:txBody>
      </p:sp>
      <p:pic>
        <p:nvPicPr>
          <p:cNvPr id="361" name="Google Shape;361;p52"/>
          <p:cNvPicPr preferRelativeResize="0"/>
          <p:nvPr/>
        </p:nvPicPr>
        <p:blipFill>
          <a:blip r:embed="rId3">
            <a:alphaModFix/>
          </a:blip>
          <a:stretch>
            <a:fillRect/>
          </a:stretch>
        </p:blipFill>
        <p:spPr>
          <a:xfrm>
            <a:off x="832625" y="858075"/>
            <a:ext cx="7478749" cy="4206800"/>
          </a:xfrm>
          <a:prstGeom prst="rect">
            <a:avLst/>
          </a:prstGeom>
          <a:noFill/>
          <a:ln>
            <a:noFill/>
          </a:ln>
        </p:spPr>
      </p:pic>
      <p:sp>
        <p:nvSpPr>
          <p:cNvPr id="362" name="Google Shape;362;p52"/>
          <p:cNvSpPr txBox="1"/>
          <p:nvPr/>
        </p:nvSpPr>
        <p:spPr>
          <a:xfrm>
            <a:off x="9242525" y="3901975"/>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i="1" lang="en-US"/>
              <a:t>Bias</a:t>
            </a:r>
            <a:r>
              <a:rPr lang="en-US"/>
              <a:t> is Overloaded</a:t>
            </a:r>
            <a:endParaRPr/>
          </a:p>
        </p:txBody>
      </p:sp>
      <p:sp>
        <p:nvSpPr>
          <p:cNvPr id="369" name="Google Shape;369;p53"/>
          <p:cNvSpPr txBox="1"/>
          <p:nvPr>
            <p:ph idx="1" type="body"/>
          </p:nvPr>
        </p:nvSpPr>
        <p:spPr>
          <a:xfrm>
            <a:off x="236475" y="1024750"/>
            <a:ext cx="8671200" cy="38133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600"/>
              </a:spcBef>
              <a:spcAft>
                <a:spcPts val="0"/>
              </a:spcAft>
              <a:buSzPts val="1800"/>
              <a:buChar char="•"/>
            </a:pPr>
            <a:r>
              <a:rPr lang="en-US" sz="1800"/>
              <a:t>Bias in Statistics/ML</a:t>
            </a:r>
            <a:endParaRPr sz="1800"/>
          </a:p>
          <a:p>
            <a:pPr indent="-342900" lvl="1" marL="914400" rtl="0" algn="l">
              <a:lnSpc>
                <a:spcPct val="115000"/>
              </a:lnSpc>
              <a:spcBef>
                <a:spcPts val="0"/>
              </a:spcBef>
              <a:spcAft>
                <a:spcPts val="0"/>
              </a:spcAft>
              <a:buSzPts val="1800"/>
              <a:buChar char="•"/>
            </a:pPr>
            <a:r>
              <a:rPr lang="en-US" sz="1800"/>
              <a:t>The bias term (y = wx + b)</a:t>
            </a:r>
            <a:endParaRPr sz="1800"/>
          </a:p>
          <a:p>
            <a:pPr indent="-342900" lvl="1" marL="914400" rtl="0" algn="l">
              <a:lnSpc>
                <a:spcPct val="115000"/>
              </a:lnSpc>
              <a:spcBef>
                <a:spcPts val="0"/>
              </a:spcBef>
              <a:spcAft>
                <a:spcPts val="0"/>
              </a:spcAft>
              <a:buSzPts val="1800"/>
              <a:buChar char="•"/>
            </a:pPr>
            <a:r>
              <a:rPr lang="en-US" sz="1800"/>
              <a:t>Bias/Variance tradeoff</a:t>
            </a:r>
            <a:endParaRPr sz="1800"/>
          </a:p>
          <a:p>
            <a:pPr indent="-342900" lvl="1" marL="914400" rtl="0" algn="l">
              <a:lnSpc>
                <a:spcPct val="115000"/>
              </a:lnSpc>
              <a:spcBef>
                <a:spcPts val="0"/>
              </a:spcBef>
              <a:spcAft>
                <a:spcPts val="0"/>
              </a:spcAft>
              <a:buSzPts val="1800"/>
              <a:buChar char="•"/>
            </a:pPr>
            <a:r>
              <a:rPr lang="en-US" sz="1800"/>
              <a:t>Estimator bias (difference between true and expected </a:t>
            </a:r>
            <a:r>
              <a:rPr lang="en-US" sz="1800"/>
              <a:t>parameter</a:t>
            </a:r>
            <a:r>
              <a:rPr lang="en-US" sz="1800"/>
              <a:t> value)</a:t>
            </a:r>
            <a:endParaRPr sz="1800"/>
          </a:p>
          <a:p>
            <a:pPr indent="-342900" lvl="0" marL="457200" rtl="0" algn="l">
              <a:lnSpc>
                <a:spcPct val="115000"/>
              </a:lnSpc>
              <a:spcBef>
                <a:spcPts val="1000"/>
              </a:spcBef>
              <a:spcAft>
                <a:spcPts val="0"/>
              </a:spcAft>
              <a:buSzPts val="1800"/>
              <a:buChar char="•"/>
            </a:pPr>
            <a:r>
              <a:rPr lang="en-US" sz="1800"/>
              <a:t>Cognitive Bias</a:t>
            </a:r>
            <a:endParaRPr sz="1800"/>
          </a:p>
          <a:p>
            <a:pPr indent="-342900" lvl="1" marL="914400" rtl="0" algn="l">
              <a:lnSpc>
                <a:spcPct val="115000"/>
              </a:lnSpc>
              <a:spcBef>
                <a:spcPts val="0"/>
              </a:spcBef>
              <a:spcAft>
                <a:spcPts val="0"/>
              </a:spcAft>
              <a:buSzPts val="1800"/>
              <a:buChar char="•"/>
            </a:pPr>
            <a:r>
              <a:rPr lang="en-US" sz="1800"/>
              <a:t>Confirmation bias, Recency bias, etc.</a:t>
            </a:r>
            <a:endParaRPr sz="1800"/>
          </a:p>
          <a:p>
            <a:pPr indent="-342900" lvl="0" marL="457200" rtl="0" algn="l">
              <a:lnSpc>
                <a:spcPct val="115000"/>
              </a:lnSpc>
              <a:spcBef>
                <a:spcPts val="1000"/>
              </a:spcBef>
              <a:spcAft>
                <a:spcPts val="0"/>
              </a:spcAft>
              <a:buSzPts val="1800"/>
              <a:buChar char="•"/>
            </a:pPr>
            <a:r>
              <a:rPr lang="en-US" sz="1800"/>
              <a:t>Algorithmic Bias</a:t>
            </a:r>
            <a:endParaRPr sz="1800"/>
          </a:p>
          <a:p>
            <a:pPr indent="-342900" lvl="1" marL="914400" rtl="0" algn="l">
              <a:lnSpc>
                <a:spcPct val="115000"/>
              </a:lnSpc>
              <a:spcBef>
                <a:spcPts val="0"/>
              </a:spcBef>
              <a:spcAft>
                <a:spcPts val="0"/>
              </a:spcAft>
              <a:buSzPts val="1800"/>
              <a:buChar char="•"/>
            </a:pPr>
            <a:r>
              <a:rPr lang="en-US" sz="1800"/>
              <a:t>Unfair/prejudicial treatment of people based on protected characteristics</a:t>
            </a:r>
            <a:endParaRPr sz="1800"/>
          </a:p>
          <a:p>
            <a:pPr indent="0" lvl="0" marL="0" rtl="0" algn="l">
              <a:lnSpc>
                <a:spcPct val="115000"/>
              </a:lnSpc>
              <a:spcBef>
                <a:spcPts val="1000"/>
              </a:spcBef>
              <a:spcAft>
                <a:spcPts val="0"/>
              </a:spcAft>
              <a:buNone/>
            </a:pPr>
            <a:r>
              <a:rPr b="1" i="1" lang="en-US" sz="1800"/>
              <a:t>Bias ~ Any systemic difference between intention and reality</a:t>
            </a:r>
            <a:endParaRPr b="1" i="1"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4"/>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Understanding Bias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Murky A</a:t>
            </a:r>
            <a:r>
              <a:rPr lang="en-US"/>
              <a:t>pplications of ML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Predicting Criminality</a:t>
            </a:r>
            <a:endParaRPr/>
          </a:p>
        </p:txBody>
      </p:sp>
      <p:pic>
        <p:nvPicPr>
          <p:cNvPr id="387" name="Google Shape;387;p56"/>
          <p:cNvPicPr preferRelativeResize="0"/>
          <p:nvPr/>
        </p:nvPicPr>
        <p:blipFill>
          <a:blip r:embed="rId3">
            <a:alphaModFix/>
          </a:blip>
          <a:stretch>
            <a:fillRect/>
          </a:stretch>
        </p:blipFill>
        <p:spPr>
          <a:xfrm>
            <a:off x="197075" y="1065475"/>
            <a:ext cx="4916874" cy="1013775"/>
          </a:xfrm>
          <a:prstGeom prst="rect">
            <a:avLst/>
          </a:prstGeom>
          <a:noFill/>
          <a:ln>
            <a:noFill/>
          </a:ln>
        </p:spPr>
      </p:pic>
      <p:pic>
        <p:nvPicPr>
          <p:cNvPr id="388" name="Google Shape;388;p56"/>
          <p:cNvPicPr preferRelativeResize="0"/>
          <p:nvPr/>
        </p:nvPicPr>
        <p:blipFill>
          <a:blip r:embed="rId4">
            <a:alphaModFix/>
          </a:blip>
          <a:stretch>
            <a:fillRect/>
          </a:stretch>
        </p:blipFill>
        <p:spPr>
          <a:xfrm>
            <a:off x="5482700" y="1330225"/>
            <a:ext cx="3585100" cy="3670724"/>
          </a:xfrm>
          <a:prstGeom prst="rect">
            <a:avLst/>
          </a:prstGeom>
          <a:noFill/>
          <a:ln>
            <a:noFill/>
          </a:ln>
        </p:spPr>
      </p:pic>
      <p:pic>
        <p:nvPicPr>
          <p:cNvPr id="389" name="Google Shape;389;p56"/>
          <p:cNvPicPr preferRelativeResize="0"/>
          <p:nvPr/>
        </p:nvPicPr>
        <p:blipFill>
          <a:blip r:embed="rId5">
            <a:alphaModFix/>
          </a:blip>
          <a:stretch>
            <a:fillRect/>
          </a:stretch>
        </p:blipFill>
        <p:spPr>
          <a:xfrm>
            <a:off x="1369137" y="2340050"/>
            <a:ext cx="3697813" cy="2651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Predicting Sexual Orientation</a:t>
            </a:r>
            <a:endParaRPr/>
          </a:p>
        </p:txBody>
      </p:sp>
      <p:pic>
        <p:nvPicPr>
          <p:cNvPr id="396" name="Google Shape;396;p57"/>
          <p:cNvPicPr preferRelativeResize="0"/>
          <p:nvPr/>
        </p:nvPicPr>
        <p:blipFill>
          <a:blip r:embed="rId3">
            <a:alphaModFix/>
          </a:blip>
          <a:stretch>
            <a:fillRect/>
          </a:stretch>
        </p:blipFill>
        <p:spPr>
          <a:xfrm>
            <a:off x="5926325" y="1221825"/>
            <a:ext cx="2917401" cy="3660875"/>
          </a:xfrm>
          <a:prstGeom prst="rect">
            <a:avLst/>
          </a:prstGeom>
          <a:noFill/>
          <a:ln>
            <a:noFill/>
          </a:ln>
        </p:spPr>
      </p:pic>
      <p:pic>
        <p:nvPicPr>
          <p:cNvPr id="397" name="Google Shape;397;p57"/>
          <p:cNvPicPr preferRelativeResize="0"/>
          <p:nvPr/>
        </p:nvPicPr>
        <p:blipFill>
          <a:blip r:embed="rId4">
            <a:alphaModFix/>
          </a:blip>
          <a:stretch>
            <a:fillRect/>
          </a:stretch>
        </p:blipFill>
        <p:spPr>
          <a:xfrm>
            <a:off x="2925474" y="2326850"/>
            <a:ext cx="2717811" cy="2654401"/>
          </a:xfrm>
          <a:prstGeom prst="rect">
            <a:avLst/>
          </a:prstGeom>
          <a:noFill/>
          <a:ln>
            <a:noFill/>
          </a:ln>
        </p:spPr>
      </p:pic>
      <p:pic>
        <p:nvPicPr>
          <p:cNvPr id="398" name="Google Shape;398;p57"/>
          <p:cNvPicPr preferRelativeResize="0"/>
          <p:nvPr/>
        </p:nvPicPr>
        <p:blipFill>
          <a:blip r:embed="rId5">
            <a:alphaModFix/>
          </a:blip>
          <a:stretch>
            <a:fillRect/>
          </a:stretch>
        </p:blipFill>
        <p:spPr>
          <a:xfrm>
            <a:off x="41400" y="882600"/>
            <a:ext cx="5601926" cy="14442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8"/>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Murky Applications of ML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Sub-Group Evaluation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Fairness?</a:t>
            </a:r>
            <a:endParaRPr/>
          </a:p>
        </p:txBody>
      </p:sp>
      <p:pic>
        <p:nvPicPr>
          <p:cNvPr id="114" name="Google Shape;114;p24"/>
          <p:cNvPicPr preferRelativeResize="0"/>
          <p:nvPr/>
        </p:nvPicPr>
        <p:blipFill>
          <a:blip r:embed="rId3">
            <a:alphaModFix/>
          </a:blip>
          <a:stretch>
            <a:fillRect/>
          </a:stretch>
        </p:blipFill>
        <p:spPr>
          <a:xfrm>
            <a:off x="4532575" y="1372250"/>
            <a:ext cx="4504277" cy="3542649"/>
          </a:xfrm>
          <a:prstGeom prst="rect">
            <a:avLst/>
          </a:prstGeom>
          <a:noFill/>
          <a:ln>
            <a:noFill/>
          </a:ln>
        </p:spPr>
      </p:pic>
      <p:pic>
        <p:nvPicPr>
          <p:cNvPr id="115" name="Google Shape;115;p24"/>
          <p:cNvPicPr preferRelativeResize="0"/>
          <p:nvPr/>
        </p:nvPicPr>
        <p:blipFill>
          <a:blip r:embed="rId4">
            <a:alphaModFix/>
          </a:blip>
          <a:stretch>
            <a:fillRect/>
          </a:stretch>
        </p:blipFill>
        <p:spPr>
          <a:xfrm>
            <a:off x="7015900" y="588575"/>
            <a:ext cx="2075726" cy="1167950"/>
          </a:xfrm>
          <a:prstGeom prst="rect">
            <a:avLst/>
          </a:prstGeom>
          <a:noFill/>
          <a:ln>
            <a:noFill/>
          </a:ln>
        </p:spPr>
      </p:pic>
      <p:sp>
        <p:nvSpPr>
          <p:cNvPr id="116" name="Google Shape;116;p24"/>
          <p:cNvSpPr txBox="1"/>
          <p:nvPr/>
        </p:nvSpPr>
        <p:spPr>
          <a:xfrm>
            <a:off x="9341075" y="3813275"/>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Sub-Group Metrics</a:t>
            </a:r>
            <a:endParaRPr/>
          </a:p>
        </p:txBody>
      </p:sp>
      <p:sp>
        <p:nvSpPr>
          <p:cNvPr id="416" name="Google Shape;416;p60"/>
          <p:cNvSpPr/>
          <p:nvPr/>
        </p:nvSpPr>
        <p:spPr>
          <a:xfrm>
            <a:off x="5932202" y="3269601"/>
            <a:ext cx="410400" cy="110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60"/>
          <p:cNvPicPr preferRelativeResize="0"/>
          <p:nvPr/>
        </p:nvPicPr>
        <p:blipFill>
          <a:blip r:embed="rId3">
            <a:alphaModFix/>
          </a:blip>
          <a:stretch>
            <a:fillRect/>
          </a:stretch>
        </p:blipFill>
        <p:spPr>
          <a:xfrm>
            <a:off x="5113923" y="875525"/>
            <a:ext cx="3641203" cy="3621691"/>
          </a:xfrm>
          <a:prstGeom prst="rect">
            <a:avLst/>
          </a:prstGeom>
          <a:noFill/>
          <a:ln>
            <a:noFill/>
          </a:ln>
        </p:spPr>
      </p:pic>
      <p:pic>
        <p:nvPicPr>
          <p:cNvPr id="418" name="Google Shape;418;p60"/>
          <p:cNvPicPr preferRelativeResize="0"/>
          <p:nvPr/>
        </p:nvPicPr>
        <p:blipFill>
          <a:blip r:embed="rId4">
            <a:alphaModFix/>
          </a:blip>
          <a:stretch>
            <a:fillRect/>
          </a:stretch>
        </p:blipFill>
        <p:spPr>
          <a:xfrm>
            <a:off x="5263425" y="4487811"/>
            <a:ext cx="3641202" cy="548464"/>
          </a:xfrm>
          <a:prstGeom prst="rect">
            <a:avLst/>
          </a:prstGeom>
          <a:noFill/>
          <a:ln>
            <a:noFill/>
          </a:ln>
        </p:spPr>
      </p:pic>
      <p:sp>
        <p:nvSpPr>
          <p:cNvPr id="419" name="Google Shape;419;p60"/>
          <p:cNvSpPr txBox="1"/>
          <p:nvPr/>
        </p:nvSpPr>
        <p:spPr>
          <a:xfrm>
            <a:off x="577875" y="1456450"/>
            <a:ext cx="3876000" cy="301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Suppose we have an ML system for detecting a disease</a:t>
            </a:r>
            <a:endParaRPr sz="2000">
              <a:solidFill>
                <a:schemeClr val="dk1"/>
              </a:solidFill>
            </a:endParaRPr>
          </a:p>
          <a:p>
            <a:pPr indent="-355600" lvl="0" marL="457200" rtl="0" algn="l">
              <a:spcBef>
                <a:spcPts val="1000"/>
              </a:spcBef>
              <a:spcAft>
                <a:spcPts val="1000"/>
              </a:spcAft>
              <a:buClr>
                <a:schemeClr val="dk1"/>
              </a:buClr>
              <a:buSzPts val="2000"/>
              <a:buChar char="●"/>
            </a:pPr>
            <a:r>
              <a:rPr lang="en-US" sz="2000">
                <a:solidFill>
                  <a:schemeClr val="dk1"/>
                </a:solidFill>
              </a:rPr>
              <a:t>The model might work differently for different groups of people</a:t>
            </a:r>
            <a:endParaRPr sz="2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nvSpPr>
        <p:spPr>
          <a:xfrm>
            <a:off x="577875" y="1456450"/>
            <a:ext cx="3787200" cy="301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Compare adults and children</a:t>
            </a:r>
            <a:endParaRPr sz="20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How does recall compare for these sub-groups?</a:t>
            </a:r>
            <a:endParaRPr sz="2000">
              <a:solidFill>
                <a:schemeClr val="dk1"/>
              </a:solidFill>
            </a:endParaRPr>
          </a:p>
          <a:p>
            <a:pPr indent="-355600" lvl="0" marL="457200" rtl="0" algn="l">
              <a:spcBef>
                <a:spcPts val="1000"/>
              </a:spcBef>
              <a:spcAft>
                <a:spcPts val="1000"/>
              </a:spcAft>
              <a:buClr>
                <a:schemeClr val="dk1"/>
              </a:buClr>
              <a:buSzPts val="2000"/>
              <a:buChar char="●"/>
            </a:pPr>
            <a:r>
              <a:rPr lang="en-US" sz="2000">
                <a:solidFill>
                  <a:schemeClr val="dk1"/>
                </a:solidFill>
              </a:rPr>
              <a:t>How does precision compare for these sub-groups?</a:t>
            </a:r>
            <a:endParaRPr sz="2000">
              <a:solidFill>
                <a:schemeClr val="dk1"/>
              </a:solidFill>
            </a:endParaRPr>
          </a:p>
        </p:txBody>
      </p:sp>
      <p:sp>
        <p:nvSpPr>
          <p:cNvPr id="426" name="Google Shape;426;p6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Sub-Group Metrics</a:t>
            </a:r>
            <a:endParaRPr/>
          </a:p>
        </p:txBody>
      </p:sp>
      <p:sp>
        <p:nvSpPr>
          <p:cNvPr id="427" name="Google Shape;427;p61"/>
          <p:cNvSpPr/>
          <p:nvPr/>
        </p:nvSpPr>
        <p:spPr>
          <a:xfrm>
            <a:off x="5932202" y="3269601"/>
            <a:ext cx="410400" cy="110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1"/>
          <p:cNvPicPr preferRelativeResize="0"/>
          <p:nvPr/>
        </p:nvPicPr>
        <p:blipFill>
          <a:blip r:embed="rId3">
            <a:alphaModFix/>
          </a:blip>
          <a:stretch>
            <a:fillRect/>
          </a:stretch>
        </p:blipFill>
        <p:spPr>
          <a:xfrm>
            <a:off x="5263425" y="4487811"/>
            <a:ext cx="3641202" cy="548464"/>
          </a:xfrm>
          <a:prstGeom prst="rect">
            <a:avLst/>
          </a:prstGeom>
          <a:noFill/>
          <a:ln>
            <a:noFill/>
          </a:ln>
        </p:spPr>
      </p:pic>
      <p:pic>
        <p:nvPicPr>
          <p:cNvPr id="429" name="Google Shape;429;p61"/>
          <p:cNvPicPr preferRelativeResize="0"/>
          <p:nvPr/>
        </p:nvPicPr>
        <p:blipFill>
          <a:blip r:embed="rId4">
            <a:alphaModFix/>
          </a:blip>
          <a:stretch>
            <a:fillRect/>
          </a:stretch>
        </p:blipFill>
        <p:spPr>
          <a:xfrm>
            <a:off x="5658500" y="903175"/>
            <a:ext cx="3080349" cy="3648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2"/>
          <p:cNvPicPr preferRelativeResize="0"/>
          <p:nvPr/>
        </p:nvPicPr>
        <p:blipFill>
          <a:blip r:embed="rId3">
            <a:alphaModFix/>
          </a:blip>
          <a:stretch>
            <a:fillRect/>
          </a:stretch>
        </p:blipFill>
        <p:spPr>
          <a:xfrm>
            <a:off x="5658500" y="903175"/>
            <a:ext cx="3080349" cy="3648075"/>
          </a:xfrm>
          <a:prstGeom prst="rect">
            <a:avLst/>
          </a:prstGeom>
          <a:noFill/>
          <a:ln>
            <a:noFill/>
          </a:ln>
        </p:spPr>
      </p:pic>
      <p:sp>
        <p:nvSpPr>
          <p:cNvPr id="436" name="Google Shape;436;p62"/>
          <p:cNvSpPr txBox="1"/>
          <p:nvPr/>
        </p:nvSpPr>
        <p:spPr>
          <a:xfrm>
            <a:off x="654075" y="1304050"/>
            <a:ext cx="3787200" cy="31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solidFill>
                  <a:schemeClr val="dk1"/>
                </a:solidFill>
              </a:rPr>
              <a:t>Recall</a:t>
            </a:r>
            <a:endParaRPr b="1" sz="2000">
              <a:solidFill>
                <a:schemeClr val="dk1"/>
              </a:solidFill>
            </a:endParaRPr>
          </a:p>
          <a:p>
            <a:pPr indent="0" lvl="0" marL="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0"/>
              </a:spcAft>
              <a:buClr>
                <a:schemeClr val="dk1"/>
              </a:buClr>
              <a:buSzPts val="1100"/>
              <a:buFont typeface="Arial"/>
              <a:buNone/>
            </a:pPr>
            <a:r>
              <a:rPr lang="en-US" sz="2000">
                <a:solidFill>
                  <a:schemeClr val="dk1"/>
                </a:solidFill>
              </a:rPr>
              <a:t>Adults: 13/24 = 54%</a:t>
            </a:r>
            <a:endParaRPr sz="2000">
              <a:solidFill>
                <a:schemeClr val="dk1"/>
              </a:solidFill>
            </a:endParaRPr>
          </a:p>
          <a:p>
            <a:pPr indent="0" lvl="0" marL="0" rtl="0" algn="l">
              <a:spcBef>
                <a:spcPts val="1000"/>
              </a:spcBef>
              <a:spcAft>
                <a:spcPts val="0"/>
              </a:spcAft>
              <a:buNone/>
            </a:pPr>
            <a:r>
              <a:rPr lang="en-US" sz="2000">
                <a:solidFill>
                  <a:schemeClr val="dk1"/>
                </a:solidFill>
              </a:rPr>
              <a:t>Children: 31/48 = 65%</a:t>
            </a:r>
            <a:endParaRPr sz="2000">
              <a:solidFill>
                <a:schemeClr val="dk1"/>
              </a:solidFill>
            </a:endParaRPr>
          </a:p>
          <a:p>
            <a:pPr indent="0" lvl="0" marL="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1000"/>
              </a:spcAft>
              <a:buNone/>
            </a:pPr>
            <a:r>
              <a:rPr lang="en-US" sz="2000">
                <a:solidFill>
                  <a:schemeClr val="dk1"/>
                </a:solidFill>
              </a:rPr>
              <a:t>If a person has the disease the model is more likely to detect it if they are a child than an adult.</a:t>
            </a:r>
            <a:endParaRPr sz="2000">
              <a:solidFill>
                <a:schemeClr val="dk1"/>
              </a:solidFill>
            </a:endParaRPr>
          </a:p>
        </p:txBody>
      </p:sp>
      <p:sp>
        <p:nvSpPr>
          <p:cNvPr id="437" name="Google Shape;437;p6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Sub-Group Recall</a:t>
            </a:r>
            <a:endParaRPr/>
          </a:p>
        </p:txBody>
      </p:sp>
      <p:pic>
        <p:nvPicPr>
          <p:cNvPr id="438" name="Google Shape;438;p62"/>
          <p:cNvPicPr preferRelativeResize="0"/>
          <p:nvPr/>
        </p:nvPicPr>
        <p:blipFill>
          <a:blip r:embed="rId4">
            <a:alphaModFix/>
          </a:blip>
          <a:stretch>
            <a:fillRect/>
          </a:stretch>
        </p:blipFill>
        <p:spPr>
          <a:xfrm>
            <a:off x="5263425" y="4487811"/>
            <a:ext cx="3641202" cy="548464"/>
          </a:xfrm>
          <a:prstGeom prst="rect">
            <a:avLst/>
          </a:prstGeom>
          <a:noFill/>
          <a:ln>
            <a:noFill/>
          </a:ln>
        </p:spPr>
      </p:pic>
      <p:grpSp>
        <p:nvGrpSpPr>
          <p:cNvPr id="439" name="Google Shape;439;p62"/>
          <p:cNvGrpSpPr/>
          <p:nvPr/>
        </p:nvGrpSpPr>
        <p:grpSpPr>
          <a:xfrm>
            <a:off x="6692767" y="1138002"/>
            <a:ext cx="2177523" cy="3349874"/>
            <a:chOff x="7094842" y="1675955"/>
            <a:chExt cx="1913969" cy="3018720"/>
          </a:xfrm>
        </p:grpSpPr>
        <p:sp>
          <p:nvSpPr>
            <p:cNvPr id="440" name="Google Shape;440;p62"/>
            <p:cNvSpPr/>
            <p:nvPr/>
          </p:nvSpPr>
          <p:spPr>
            <a:xfrm>
              <a:off x="7094842" y="1675955"/>
              <a:ext cx="1796400" cy="131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2"/>
            <p:cNvSpPr/>
            <p:nvPr/>
          </p:nvSpPr>
          <p:spPr>
            <a:xfrm>
              <a:off x="7961511" y="3378275"/>
              <a:ext cx="1047300" cy="131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3"/>
          <p:cNvPicPr preferRelativeResize="0"/>
          <p:nvPr/>
        </p:nvPicPr>
        <p:blipFill>
          <a:blip r:embed="rId3">
            <a:alphaModFix/>
          </a:blip>
          <a:stretch>
            <a:fillRect/>
          </a:stretch>
        </p:blipFill>
        <p:spPr>
          <a:xfrm>
            <a:off x="5658500" y="903175"/>
            <a:ext cx="3080349" cy="3648075"/>
          </a:xfrm>
          <a:prstGeom prst="rect">
            <a:avLst/>
          </a:prstGeom>
          <a:noFill/>
          <a:ln>
            <a:noFill/>
          </a:ln>
        </p:spPr>
      </p:pic>
      <p:sp>
        <p:nvSpPr>
          <p:cNvPr id="448" name="Google Shape;448;p63"/>
          <p:cNvSpPr txBox="1"/>
          <p:nvPr/>
        </p:nvSpPr>
        <p:spPr>
          <a:xfrm>
            <a:off x="654075" y="1304050"/>
            <a:ext cx="3787200" cy="31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Precision</a:t>
            </a:r>
            <a:endParaRPr b="1" sz="2000">
              <a:solidFill>
                <a:schemeClr val="dk1"/>
              </a:solidFill>
            </a:endParaRPr>
          </a:p>
          <a:p>
            <a:pPr indent="0" lvl="0" marL="0" rtl="0" algn="l">
              <a:spcBef>
                <a:spcPts val="1000"/>
              </a:spcBef>
              <a:spcAft>
                <a:spcPts val="0"/>
              </a:spcAft>
              <a:buNone/>
            </a:pPr>
            <a:r>
              <a:t/>
            </a:r>
            <a:endParaRPr sz="2000">
              <a:solidFill>
                <a:schemeClr val="dk1"/>
              </a:solidFill>
            </a:endParaRPr>
          </a:p>
          <a:p>
            <a:pPr indent="0" lvl="0" marL="0" rtl="0" algn="l">
              <a:spcBef>
                <a:spcPts val="1000"/>
              </a:spcBef>
              <a:spcAft>
                <a:spcPts val="0"/>
              </a:spcAft>
              <a:buNone/>
            </a:pPr>
            <a:r>
              <a:rPr lang="en-US" sz="2000">
                <a:solidFill>
                  <a:schemeClr val="dk1"/>
                </a:solidFill>
              </a:rPr>
              <a:t>Adults: 13/21 = 62%</a:t>
            </a:r>
            <a:endParaRPr sz="2000">
              <a:solidFill>
                <a:schemeClr val="dk1"/>
              </a:solidFill>
            </a:endParaRPr>
          </a:p>
          <a:p>
            <a:pPr indent="0" lvl="0" marL="0" rtl="0" algn="l">
              <a:spcBef>
                <a:spcPts val="1000"/>
              </a:spcBef>
              <a:spcAft>
                <a:spcPts val="0"/>
              </a:spcAft>
              <a:buNone/>
            </a:pPr>
            <a:r>
              <a:rPr lang="en-US" sz="2000">
                <a:solidFill>
                  <a:schemeClr val="dk1"/>
                </a:solidFill>
              </a:rPr>
              <a:t>Children: 31/33 = 94%</a:t>
            </a:r>
            <a:endParaRPr sz="2000">
              <a:solidFill>
                <a:schemeClr val="dk1"/>
              </a:solidFill>
            </a:endParaRPr>
          </a:p>
          <a:p>
            <a:pPr indent="0" lvl="0" marL="0" rtl="0" algn="l">
              <a:spcBef>
                <a:spcPts val="1000"/>
              </a:spcBef>
              <a:spcAft>
                <a:spcPts val="0"/>
              </a:spcAft>
              <a:buNone/>
            </a:pPr>
            <a:r>
              <a:t/>
            </a:r>
            <a:endParaRPr sz="2000">
              <a:solidFill>
                <a:schemeClr val="dk1"/>
              </a:solidFill>
            </a:endParaRPr>
          </a:p>
          <a:p>
            <a:pPr indent="0" lvl="0" marL="0" rtl="0" algn="l">
              <a:spcBef>
                <a:spcPts val="1000"/>
              </a:spcBef>
              <a:spcAft>
                <a:spcPts val="0"/>
              </a:spcAft>
              <a:buNone/>
            </a:pPr>
            <a:r>
              <a:rPr lang="en-US" sz="2000">
                <a:solidFill>
                  <a:schemeClr val="dk1"/>
                </a:solidFill>
              </a:rPr>
              <a:t>If the model detects a disease, it is more likely to be correct for children than for adults. </a:t>
            </a:r>
            <a:endParaRPr sz="2000">
              <a:solidFill>
                <a:schemeClr val="dk1"/>
              </a:solidFill>
            </a:endParaRPr>
          </a:p>
          <a:p>
            <a:pPr indent="0" lvl="0" marL="0" rtl="0" algn="l">
              <a:spcBef>
                <a:spcPts val="1000"/>
              </a:spcBef>
              <a:spcAft>
                <a:spcPts val="0"/>
              </a:spcAft>
              <a:buNone/>
            </a:pPr>
            <a:r>
              <a:t/>
            </a:r>
            <a:endParaRPr sz="2000">
              <a:solidFill>
                <a:schemeClr val="dk1"/>
              </a:solidFill>
            </a:endParaRPr>
          </a:p>
          <a:p>
            <a:pPr indent="0" lvl="0" marL="0" rtl="0" algn="l">
              <a:spcBef>
                <a:spcPts val="1000"/>
              </a:spcBef>
              <a:spcAft>
                <a:spcPts val="1000"/>
              </a:spcAft>
              <a:buNone/>
            </a:pPr>
            <a:r>
              <a:t/>
            </a:r>
            <a:endParaRPr sz="2000">
              <a:solidFill>
                <a:schemeClr val="dk1"/>
              </a:solidFill>
            </a:endParaRPr>
          </a:p>
        </p:txBody>
      </p:sp>
      <p:sp>
        <p:nvSpPr>
          <p:cNvPr id="449" name="Google Shape;449;p63"/>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Sub-Group Precision</a:t>
            </a:r>
            <a:endParaRPr/>
          </a:p>
        </p:txBody>
      </p:sp>
      <p:pic>
        <p:nvPicPr>
          <p:cNvPr id="450" name="Google Shape;450;p63"/>
          <p:cNvPicPr preferRelativeResize="0"/>
          <p:nvPr/>
        </p:nvPicPr>
        <p:blipFill>
          <a:blip r:embed="rId4">
            <a:alphaModFix/>
          </a:blip>
          <a:stretch>
            <a:fillRect/>
          </a:stretch>
        </p:blipFill>
        <p:spPr>
          <a:xfrm>
            <a:off x="5263425" y="4487811"/>
            <a:ext cx="3641202" cy="548464"/>
          </a:xfrm>
          <a:prstGeom prst="rect">
            <a:avLst/>
          </a:prstGeom>
          <a:noFill/>
          <a:ln>
            <a:noFill/>
          </a:ln>
        </p:spPr>
      </p:pic>
      <p:sp>
        <p:nvSpPr>
          <p:cNvPr id="451" name="Google Shape;451;p63"/>
          <p:cNvSpPr/>
          <p:nvPr/>
        </p:nvSpPr>
        <p:spPr>
          <a:xfrm>
            <a:off x="4816066" y="2100884"/>
            <a:ext cx="1946700" cy="650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3"/>
          <p:cNvSpPr/>
          <p:nvPr/>
        </p:nvSpPr>
        <p:spPr>
          <a:xfrm>
            <a:off x="6735561" y="1388283"/>
            <a:ext cx="2053428" cy="126875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3"/>
          <p:cNvSpPr/>
          <p:nvPr/>
        </p:nvSpPr>
        <p:spPr>
          <a:xfrm>
            <a:off x="4411384" y="1863203"/>
            <a:ext cx="2053500" cy="29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3"/>
          <p:cNvSpPr/>
          <p:nvPr/>
        </p:nvSpPr>
        <p:spPr>
          <a:xfrm>
            <a:off x="7680198" y="3298675"/>
            <a:ext cx="1202700" cy="126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3"/>
          <p:cNvSpPr/>
          <p:nvPr/>
        </p:nvSpPr>
        <p:spPr>
          <a:xfrm>
            <a:off x="5293185" y="4016272"/>
            <a:ext cx="2456100" cy="5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3"/>
          <p:cNvSpPr/>
          <p:nvPr/>
        </p:nvSpPr>
        <p:spPr>
          <a:xfrm>
            <a:off x="5491112" y="3769017"/>
            <a:ext cx="498000" cy="40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3"/>
          <p:cNvSpPr/>
          <p:nvPr/>
        </p:nvSpPr>
        <p:spPr>
          <a:xfrm>
            <a:off x="7682014" y="3043129"/>
            <a:ext cx="498000" cy="401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nvSpPr>
        <p:spPr>
          <a:xfrm>
            <a:off x="425475" y="1075450"/>
            <a:ext cx="37872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sz="2000">
                <a:solidFill>
                  <a:schemeClr val="dk1"/>
                </a:solidFill>
              </a:rPr>
              <a:t>Can we improve these fairness metrics by adjusting the model thresholds?</a:t>
            </a:r>
            <a:endParaRPr sz="2000">
              <a:solidFill>
                <a:schemeClr val="dk1"/>
              </a:solidFill>
            </a:endParaRPr>
          </a:p>
        </p:txBody>
      </p:sp>
      <p:sp>
        <p:nvSpPr>
          <p:cNvPr id="464" name="Google Shape;464;p6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Sub-Group Metrics</a:t>
            </a:r>
            <a:endParaRPr/>
          </a:p>
        </p:txBody>
      </p:sp>
      <p:sp>
        <p:nvSpPr>
          <p:cNvPr id="465" name="Google Shape;465;p64"/>
          <p:cNvSpPr/>
          <p:nvPr/>
        </p:nvSpPr>
        <p:spPr>
          <a:xfrm>
            <a:off x="5932202" y="3269601"/>
            <a:ext cx="410400" cy="110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64"/>
          <p:cNvPicPr preferRelativeResize="0"/>
          <p:nvPr/>
        </p:nvPicPr>
        <p:blipFill>
          <a:blip r:embed="rId3">
            <a:alphaModFix/>
          </a:blip>
          <a:stretch>
            <a:fillRect/>
          </a:stretch>
        </p:blipFill>
        <p:spPr>
          <a:xfrm>
            <a:off x="5263425" y="4487811"/>
            <a:ext cx="3641202" cy="548464"/>
          </a:xfrm>
          <a:prstGeom prst="rect">
            <a:avLst/>
          </a:prstGeom>
          <a:noFill/>
          <a:ln>
            <a:noFill/>
          </a:ln>
        </p:spPr>
      </p:pic>
      <p:pic>
        <p:nvPicPr>
          <p:cNvPr id="467" name="Google Shape;467;p64"/>
          <p:cNvPicPr preferRelativeResize="0"/>
          <p:nvPr/>
        </p:nvPicPr>
        <p:blipFill>
          <a:blip r:embed="rId4">
            <a:alphaModFix/>
          </a:blip>
          <a:stretch>
            <a:fillRect/>
          </a:stretch>
        </p:blipFill>
        <p:spPr>
          <a:xfrm>
            <a:off x="5658500" y="903175"/>
            <a:ext cx="3080349" cy="3648075"/>
          </a:xfrm>
          <a:prstGeom prst="rect">
            <a:avLst/>
          </a:prstGeom>
          <a:noFill/>
          <a:ln>
            <a:noFill/>
          </a:ln>
        </p:spPr>
      </p:pic>
      <p:pic>
        <p:nvPicPr>
          <p:cNvPr id="468" name="Google Shape;468;p64"/>
          <p:cNvPicPr preferRelativeResize="0"/>
          <p:nvPr/>
        </p:nvPicPr>
        <p:blipFill>
          <a:blip r:embed="rId5">
            <a:alphaModFix/>
          </a:blip>
          <a:stretch>
            <a:fillRect/>
          </a:stretch>
        </p:blipFill>
        <p:spPr>
          <a:xfrm>
            <a:off x="720329" y="2362200"/>
            <a:ext cx="3377376" cy="1000050"/>
          </a:xfrm>
          <a:prstGeom prst="rect">
            <a:avLst/>
          </a:prstGeom>
          <a:noFill/>
          <a:ln>
            <a:noFill/>
          </a:ln>
        </p:spPr>
      </p:pic>
      <p:sp>
        <p:nvSpPr>
          <p:cNvPr id="469" name="Google Shape;469;p64"/>
          <p:cNvSpPr txBox="1"/>
          <p:nvPr/>
        </p:nvSpPr>
        <p:spPr>
          <a:xfrm>
            <a:off x="199700" y="3590050"/>
            <a:ext cx="4512900" cy="11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Equal Precision : </a:t>
            </a:r>
            <a:r>
              <a:rPr i="1" lang="en-US" sz="2000">
                <a:solidFill>
                  <a:schemeClr val="dk1"/>
                </a:solidFill>
              </a:rPr>
              <a:t>Predictive Parity</a:t>
            </a:r>
            <a:endParaRPr i="1" sz="2000">
              <a:solidFill>
                <a:schemeClr val="dk1"/>
              </a:solidFill>
            </a:endParaRPr>
          </a:p>
          <a:p>
            <a:pPr indent="0" lvl="0" marL="0" rtl="0" algn="l">
              <a:spcBef>
                <a:spcPts val="1000"/>
              </a:spcBef>
              <a:spcAft>
                <a:spcPts val="1000"/>
              </a:spcAft>
              <a:buNone/>
            </a:pPr>
            <a:r>
              <a:rPr lang="en-US" sz="2000">
                <a:solidFill>
                  <a:schemeClr val="dk1"/>
                </a:solidFill>
              </a:rPr>
              <a:t>Equal Recall : </a:t>
            </a:r>
            <a:r>
              <a:rPr i="1" lang="en-US" sz="2000">
                <a:solidFill>
                  <a:schemeClr val="dk1"/>
                </a:solidFill>
              </a:rPr>
              <a:t>Equality of Opportunity</a:t>
            </a:r>
            <a:endParaRPr i="1" sz="20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Sub-Group Evaluation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Augmentation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Perspective API</a:t>
            </a:r>
            <a:endParaRPr/>
          </a:p>
        </p:txBody>
      </p:sp>
      <p:pic>
        <p:nvPicPr>
          <p:cNvPr id="487" name="Google Shape;487;p67"/>
          <p:cNvPicPr preferRelativeResize="0"/>
          <p:nvPr/>
        </p:nvPicPr>
        <p:blipFill>
          <a:blip r:embed="rId3">
            <a:alphaModFix/>
          </a:blip>
          <a:stretch>
            <a:fillRect/>
          </a:stretch>
        </p:blipFill>
        <p:spPr>
          <a:xfrm>
            <a:off x="847262" y="857425"/>
            <a:ext cx="7449475" cy="4190349"/>
          </a:xfrm>
          <a:prstGeom prst="rect">
            <a:avLst/>
          </a:prstGeom>
          <a:noFill/>
          <a:ln>
            <a:noFill/>
          </a:ln>
        </p:spPr>
      </p:pic>
      <p:sp>
        <p:nvSpPr>
          <p:cNvPr id="488" name="Google Shape;488;p67"/>
          <p:cNvSpPr txBox="1"/>
          <p:nvPr/>
        </p:nvSpPr>
        <p:spPr>
          <a:xfrm>
            <a:off x="9301650" y="3379725"/>
            <a:ext cx="9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Unintended Model Behavior</a:t>
            </a:r>
            <a:endParaRPr/>
          </a:p>
        </p:txBody>
      </p:sp>
      <p:sp>
        <p:nvSpPr>
          <p:cNvPr id="495" name="Google Shape;495;p68"/>
          <p:cNvSpPr txBox="1"/>
          <p:nvPr/>
        </p:nvSpPr>
        <p:spPr>
          <a:xfrm>
            <a:off x="349275" y="1685050"/>
            <a:ext cx="4107000" cy="301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Toxic comment classification</a:t>
            </a:r>
            <a:endParaRPr sz="20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Trained on labeled comments</a:t>
            </a:r>
            <a:endParaRPr sz="20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Exposed a classification API to Internet users…</a:t>
            </a:r>
            <a:endParaRPr sz="2000">
              <a:solidFill>
                <a:schemeClr val="dk1"/>
              </a:solidFill>
            </a:endParaRPr>
          </a:p>
          <a:p>
            <a:pPr indent="0" lvl="0" marL="0" rtl="0" algn="l">
              <a:spcBef>
                <a:spcPts val="1000"/>
              </a:spcBef>
              <a:spcAft>
                <a:spcPts val="1000"/>
              </a:spcAft>
              <a:buNone/>
            </a:pPr>
            <a:r>
              <a:t/>
            </a:r>
            <a:endParaRPr sz="2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Unintended Model Behavior</a:t>
            </a:r>
            <a:endParaRPr/>
          </a:p>
        </p:txBody>
      </p:sp>
      <p:sp>
        <p:nvSpPr>
          <p:cNvPr id="502" name="Google Shape;502;p69"/>
          <p:cNvSpPr txBox="1"/>
          <p:nvPr/>
        </p:nvSpPr>
        <p:spPr>
          <a:xfrm>
            <a:off x="387900" y="1672625"/>
            <a:ext cx="8520600" cy="157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Comment											Score</a:t>
            </a:r>
            <a:endParaRPr b="1" sz="1800">
              <a:solidFill>
                <a:schemeClr val="dk1"/>
              </a:solidFill>
            </a:endParaRPr>
          </a:p>
          <a:p>
            <a:pPr indent="0" lvl="0" marL="0" rtl="0" algn="l">
              <a:lnSpc>
                <a:spcPct val="115000"/>
              </a:lnSpc>
              <a:spcBef>
                <a:spcPts val="1000"/>
              </a:spcBef>
              <a:spcAft>
                <a:spcPts val="0"/>
              </a:spcAft>
              <a:buNone/>
            </a:pPr>
            <a:r>
              <a:rPr lang="en-US" sz="1800">
                <a:solidFill>
                  <a:schemeClr val="dk1"/>
                </a:solidFill>
              </a:rPr>
              <a:t>The Gay and Lesbian Film Festival starts today.			0.82</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Being transgender is independent of sexual orientation.	0.52</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A Muslim is someone who follows or practices Islam.		0.46</a:t>
            </a:r>
            <a:endParaRPr b="1"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Fairness?</a:t>
            </a:r>
            <a:endParaRPr/>
          </a:p>
        </p:txBody>
      </p:sp>
      <p:pic>
        <p:nvPicPr>
          <p:cNvPr id="123" name="Google Shape;123;p25"/>
          <p:cNvPicPr preferRelativeResize="0"/>
          <p:nvPr/>
        </p:nvPicPr>
        <p:blipFill>
          <a:blip r:embed="rId3">
            <a:alphaModFix/>
          </a:blip>
          <a:stretch>
            <a:fillRect/>
          </a:stretch>
        </p:blipFill>
        <p:spPr>
          <a:xfrm>
            <a:off x="4532575" y="1372250"/>
            <a:ext cx="4504277" cy="3542649"/>
          </a:xfrm>
          <a:prstGeom prst="rect">
            <a:avLst/>
          </a:prstGeom>
          <a:noFill/>
          <a:ln>
            <a:noFill/>
          </a:ln>
        </p:spPr>
      </p:pic>
      <p:sp>
        <p:nvSpPr>
          <p:cNvPr id="124" name="Google Shape;124;p25"/>
          <p:cNvSpPr txBox="1"/>
          <p:nvPr/>
        </p:nvSpPr>
        <p:spPr>
          <a:xfrm>
            <a:off x="108400" y="1192275"/>
            <a:ext cx="4374900" cy="2232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What could be unfair about a poisonous mushroom classifier?</a:t>
            </a:r>
            <a:endParaRPr sz="1800"/>
          </a:p>
          <a:p>
            <a:pPr indent="-342900" lvl="1" marL="914400" rtl="0" algn="l">
              <a:spcBef>
                <a:spcPts val="1000"/>
              </a:spcBef>
              <a:spcAft>
                <a:spcPts val="0"/>
              </a:spcAft>
              <a:buSzPts val="1800"/>
              <a:buChar char="○"/>
            </a:pPr>
            <a:r>
              <a:rPr lang="en-US" sz="1800"/>
              <a:t>Unfair to mushrooms?</a:t>
            </a:r>
            <a:endParaRPr sz="1800"/>
          </a:p>
          <a:p>
            <a:pPr indent="-342900" lvl="1" marL="914400" rtl="0" algn="l">
              <a:lnSpc>
                <a:spcPct val="200000"/>
              </a:lnSpc>
              <a:spcBef>
                <a:spcPts val="1000"/>
              </a:spcBef>
              <a:spcAft>
                <a:spcPts val="0"/>
              </a:spcAft>
              <a:buSzPts val="1800"/>
              <a:buChar char="○"/>
            </a:pPr>
            <a:r>
              <a:rPr lang="en-US" sz="1800"/>
              <a:t>Unfair to people?</a:t>
            </a:r>
            <a:endParaRPr sz="1800"/>
          </a:p>
          <a:p>
            <a:pPr indent="0" lvl="0" marL="0" rtl="0" algn="l">
              <a:spcBef>
                <a:spcPts val="1000"/>
              </a:spcBef>
              <a:spcAft>
                <a:spcPts val="1000"/>
              </a:spcAft>
              <a:buNone/>
            </a:pPr>
            <a:r>
              <a:t/>
            </a:r>
            <a:endParaRPr sz="1800"/>
          </a:p>
        </p:txBody>
      </p:sp>
      <p:pic>
        <p:nvPicPr>
          <p:cNvPr id="125" name="Google Shape;125;p25"/>
          <p:cNvPicPr preferRelativeResize="0"/>
          <p:nvPr/>
        </p:nvPicPr>
        <p:blipFill>
          <a:blip r:embed="rId4">
            <a:alphaModFix/>
          </a:blip>
          <a:stretch>
            <a:fillRect/>
          </a:stretch>
        </p:blipFill>
        <p:spPr>
          <a:xfrm>
            <a:off x="7015900" y="588575"/>
            <a:ext cx="2075726" cy="1167950"/>
          </a:xfrm>
          <a:prstGeom prst="rect">
            <a:avLst/>
          </a:prstGeom>
          <a:noFill/>
          <a:ln>
            <a:noFill/>
          </a:ln>
        </p:spPr>
      </p:pic>
      <p:sp>
        <p:nvSpPr>
          <p:cNvPr id="126" name="Google Shape;126;p25"/>
          <p:cNvSpPr txBox="1"/>
          <p:nvPr/>
        </p:nvSpPr>
        <p:spPr>
          <a:xfrm>
            <a:off x="9341075" y="3813275"/>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nvSpPr>
        <p:spPr>
          <a:xfrm>
            <a:off x="349275" y="1380250"/>
            <a:ext cx="4107000" cy="301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What makes a comment toxic can be subtle/nuanced</a:t>
            </a:r>
            <a:endParaRPr sz="1800">
              <a:solidFill>
                <a:schemeClr val="dk1"/>
              </a:solidFill>
            </a:endParaRPr>
          </a:p>
          <a:p>
            <a:pPr indent="-342900" lvl="0" marL="457200" rtl="0" algn="l">
              <a:spcBef>
                <a:spcPts val="1000"/>
              </a:spcBef>
              <a:spcAft>
                <a:spcPts val="0"/>
              </a:spcAft>
              <a:buClr>
                <a:schemeClr val="dk1"/>
              </a:buClr>
              <a:buSzPts val="1800"/>
              <a:buChar char="●"/>
            </a:pPr>
            <a:r>
              <a:rPr lang="en-US" sz="1800">
                <a:solidFill>
                  <a:schemeClr val="dk1"/>
                </a:solidFill>
              </a:rPr>
              <a:t>Model takes any available “shortcuts” when learning</a:t>
            </a:r>
            <a:endParaRPr sz="1800">
              <a:solidFill>
                <a:schemeClr val="dk1"/>
              </a:solidFill>
            </a:endParaRPr>
          </a:p>
          <a:p>
            <a:pPr indent="-342900" lvl="0" marL="457200" rtl="0" algn="l">
              <a:spcBef>
                <a:spcPts val="1000"/>
              </a:spcBef>
              <a:spcAft>
                <a:spcPts val="1000"/>
              </a:spcAft>
              <a:buClr>
                <a:schemeClr val="dk1"/>
              </a:buClr>
              <a:buSzPts val="1800"/>
              <a:buChar char="●"/>
            </a:pPr>
            <a:r>
              <a:rPr lang="en-US" sz="1800">
                <a:solidFill>
                  <a:schemeClr val="dk1"/>
                </a:solidFill>
              </a:rPr>
              <a:t>One simple way to limit these shortcuts is by limiting their usefulness</a:t>
            </a:r>
            <a:endParaRPr sz="1800">
              <a:solidFill>
                <a:schemeClr val="dk1"/>
              </a:solidFill>
            </a:endParaRPr>
          </a:p>
        </p:txBody>
      </p:sp>
      <p:sp>
        <p:nvSpPr>
          <p:cNvPr id="509" name="Google Shape;509;p7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Dataset Biases</a:t>
            </a:r>
            <a:endParaRPr/>
          </a:p>
        </p:txBody>
      </p:sp>
      <p:pic>
        <p:nvPicPr>
          <p:cNvPr id="510" name="Google Shape;510;p70"/>
          <p:cNvPicPr preferRelativeResize="0"/>
          <p:nvPr/>
        </p:nvPicPr>
        <p:blipFill>
          <a:blip r:embed="rId3">
            <a:alphaModFix/>
          </a:blip>
          <a:stretch>
            <a:fillRect/>
          </a:stretch>
        </p:blipFill>
        <p:spPr>
          <a:xfrm>
            <a:off x="5434850" y="1075877"/>
            <a:ext cx="3019426" cy="3563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71"/>
          <p:cNvPicPr preferRelativeResize="0"/>
          <p:nvPr/>
        </p:nvPicPr>
        <p:blipFill>
          <a:blip r:embed="rId3">
            <a:alphaModFix/>
          </a:blip>
          <a:stretch>
            <a:fillRect/>
          </a:stretch>
        </p:blipFill>
        <p:spPr>
          <a:xfrm>
            <a:off x="1737812" y="863796"/>
            <a:ext cx="5668375" cy="4219799"/>
          </a:xfrm>
          <a:prstGeom prst="rect">
            <a:avLst/>
          </a:prstGeom>
          <a:noFill/>
          <a:ln>
            <a:noFill/>
          </a:ln>
        </p:spPr>
      </p:pic>
      <p:sp>
        <p:nvSpPr>
          <p:cNvPr id="517" name="Google Shape;517;p7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Augmented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2"/>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Corrected Model Behavior</a:t>
            </a:r>
            <a:endParaRPr/>
          </a:p>
        </p:txBody>
      </p:sp>
      <p:sp>
        <p:nvSpPr>
          <p:cNvPr id="524" name="Google Shape;524;p72"/>
          <p:cNvSpPr txBox="1"/>
          <p:nvPr/>
        </p:nvSpPr>
        <p:spPr>
          <a:xfrm>
            <a:off x="387900" y="1672625"/>
            <a:ext cx="8520600" cy="157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rPr>
              <a:t>Comment											Score	Aug. Score</a:t>
            </a:r>
            <a:endParaRPr b="1" sz="1800">
              <a:solidFill>
                <a:schemeClr val="dk1"/>
              </a:solidFill>
            </a:endParaRPr>
          </a:p>
          <a:p>
            <a:pPr indent="0" lvl="0" marL="0" rtl="0" algn="l">
              <a:lnSpc>
                <a:spcPct val="115000"/>
              </a:lnSpc>
              <a:spcBef>
                <a:spcPts val="1000"/>
              </a:spcBef>
              <a:spcAft>
                <a:spcPts val="0"/>
              </a:spcAft>
              <a:buNone/>
            </a:pPr>
            <a:r>
              <a:rPr lang="en-US" sz="1800">
                <a:solidFill>
                  <a:schemeClr val="dk1"/>
                </a:solidFill>
              </a:rPr>
              <a:t>The Gay and Lesbian Film Festival starts today.			0.82		</a:t>
            </a:r>
            <a:r>
              <a:rPr b="1" lang="en-US" sz="1800">
                <a:solidFill>
                  <a:schemeClr val="dk1"/>
                </a:solidFill>
              </a:rPr>
              <a:t>0.01</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Being transgender is independent of sexual orientation.	0.52		</a:t>
            </a:r>
            <a:r>
              <a:rPr b="1" lang="en-US" sz="1800">
                <a:solidFill>
                  <a:schemeClr val="dk1"/>
                </a:solidFill>
              </a:rPr>
              <a:t>0.05</a:t>
            </a:r>
            <a:endParaRPr b="1" sz="1800">
              <a:solidFill>
                <a:schemeClr val="dk1"/>
              </a:solidFill>
            </a:endParaRPr>
          </a:p>
          <a:p>
            <a:pPr indent="0" lvl="0" marL="0" rtl="0" algn="l">
              <a:lnSpc>
                <a:spcPct val="115000"/>
              </a:lnSpc>
              <a:spcBef>
                <a:spcPts val="0"/>
              </a:spcBef>
              <a:spcAft>
                <a:spcPts val="0"/>
              </a:spcAft>
              <a:buNone/>
            </a:pPr>
            <a:r>
              <a:rPr lang="en-US" sz="1800">
                <a:solidFill>
                  <a:schemeClr val="dk1"/>
                </a:solidFill>
              </a:rPr>
              <a:t>A Muslim is someone who follows or practices Islam.		0.46		</a:t>
            </a:r>
            <a:r>
              <a:rPr b="1" lang="en-US" sz="1800">
                <a:solidFill>
                  <a:schemeClr val="dk1"/>
                </a:solidFill>
              </a:rPr>
              <a:t>0.13</a:t>
            </a:r>
            <a:endParaRPr b="1" sz="18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Data Augmentation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Adversarial Training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Risk Assessment Tools</a:t>
            </a:r>
            <a:endParaRPr/>
          </a:p>
        </p:txBody>
      </p:sp>
      <p:pic>
        <p:nvPicPr>
          <p:cNvPr id="542" name="Google Shape;542;p75"/>
          <p:cNvPicPr preferRelativeResize="0"/>
          <p:nvPr/>
        </p:nvPicPr>
        <p:blipFill>
          <a:blip r:embed="rId3">
            <a:alphaModFix/>
          </a:blip>
          <a:stretch>
            <a:fillRect/>
          </a:stretch>
        </p:blipFill>
        <p:spPr>
          <a:xfrm>
            <a:off x="152400" y="1109475"/>
            <a:ext cx="4787124" cy="3723324"/>
          </a:xfrm>
          <a:prstGeom prst="rect">
            <a:avLst/>
          </a:prstGeom>
          <a:noFill/>
          <a:ln>
            <a:noFill/>
          </a:ln>
        </p:spPr>
      </p:pic>
      <p:sp>
        <p:nvSpPr>
          <p:cNvPr id="543" name="Google Shape;543;p75"/>
          <p:cNvSpPr txBox="1"/>
          <p:nvPr/>
        </p:nvSpPr>
        <p:spPr>
          <a:xfrm>
            <a:off x="5192775" y="936725"/>
            <a:ext cx="3776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02122"/>
                </a:solidFill>
                <a:highlight>
                  <a:srgbClr val="FFFFFF"/>
                </a:highlight>
              </a:rPr>
              <a:t>Correctional Offender Management Profiling for Alternative Sanctions (</a:t>
            </a:r>
            <a:r>
              <a:rPr b="1" lang="en-US">
                <a:solidFill>
                  <a:srgbClr val="202122"/>
                </a:solidFill>
                <a:highlight>
                  <a:srgbClr val="FFFFFF"/>
                </a:highlight>
              </a:rPr>
              <a:t>COMPAS</a:t>
            </a:r>
            <a:r>
              <a:rPr lang="en-US">
                <a:solidFill>
                  <a:srgbClr val="202122"/>
                </a:solidFill>
                <a:highlight>
                  <a:srgbClr val="FFFFFF"/>
                </a:highlight>
              </a:rPr>
              <a:t>):</a:t>
            </a:r>
            <a:endParaRPr>
              <a:solidFill>
                <a:srgbClr val="202122"/>
              </a:solidFill>
              <a:highlight>
                <a:srgbClr val="FFFFFF"/>
              </a:highlight>
            </a:endParaRPr>
          </a:p>
          <a:p>
            <a:pPr indent="0" lvl="0" marL="0" rtl="0" algn="l">
              <a:spcBef>
                <a:spcPts val="0"/>
              </a:spcBef>
              <a:spcAft>
                <a:spcPts val="0"/>
              </a:spcAft>
              <a:buNone/>
            </a:pPr>
            <a:r>
              <a:t/>
            </a:r>
            <a:endParaRPr>
              <a:solidFill>
                <a:srgbClr val="202122"/>
              </a:solidFill>
              <a:highlight>
                <a:srgbClr val="FFFFFF"/>
              </a:highlight>
            </a:endParaRPr>
          </a:p>
          <a:p>
            <a:pPr indent="0" lvl="0" marL="0" rtl="0" algn="l">
              <a:spcBef>
                <a:spcPts val="0"/>
              </a:spcBef>
              <a:spcAft>
                <a:spcPts val="0"/>
              </a:spcAft>
              <a:buNone/>
            </a:pPr>
            <a:r>
              <a:rPr lang="en-US">
                <a:solidFill>
                  <a:srgbClr val="202122"/>
                </a:solidFill>
                <a:highlight>
                  <a:srgbClr val="FFFFFF"/>
                </a:highlight>
              </a:rPr>
              <a:t>A case management and decision support tool developed and owned by Northpointe (now Equivant) used by U.S. courts to assess the likelihood of a defendant becoming a recidivist.</a:t>
            </a:r>
            <a:endParaRPr/>
          </a:p>
        </p:txBody>
      </p:sp>
      <p:pic>
        <p:nvPicPr>
          <p:cNvPr id="544" name="Google Shape;544;p75"/>
          <p:cNvPicPr preferRelativeResize="0"/>
          <p:nvPr/>
        </p:nvPicPr>
        <p:blipFill>
          <a:blip r:embed="rId4">
            <a:alphaModFix/>
          </a:blip>
          <a:stretch>
            <a:fillRect/>
          </a:stretch>
        </p:blipFill>
        <p:spPr>
          <a:xfrm>
            <a:off x="6781801" y="2729550"/>
            <a:ext cx="2111175" cy="2241199"/>
          </a:xfrm>
          <a:prstGeom prst="rect">
            <a:avLst/>
          </a:prstGeom>
          <a:noFill/>
          <a:ln>
            <a:noFill/>
          </a:ln>
        </p:spPr>
      </p:pic>
      <p:sp>
        <p:nvSpPr>
          <p:cNvPr id="545" name="Google Shape;545;p75"/>
          <p:cNvSpPr txBox="1"/>
          <p:nvPr/>
        </p:nvSpPr>
        <p:spPr>
          <a:xfrm>
            <a:off x="-1014900" y="1832750"/>
            <a:ext cx="9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COMPAS System</a:t>
            </a:r>
            <a:endParaRPr/>
          </a:p>
        </p:txBody>
      </p:sp>
      <p:pic>
        <p:nvPicPr>
          <p:cNvPr id="552" name="Google Shape;552;p76"/>
          <p:cNvPicPr preferRelativeResize="0"/>
          <p:nvPr/>
        </p:nvPicPr>
        <p:blipFill>
          <a:blip r:embed="rId3">
            <a:alphaModFix/>
          </a:blip>
          <a:stretch>
            <a:fillRect/>
          </a:stretch>
        </p:blipFill>
        <p:spPr>
          <a:xfrm>
            <a:off x="76200" y="880875"/>
            <a:ext cx="6628113" cy="4034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COMPAS System</a:t>
            </a:r>
            <a:endParaRPr/>
          </a:p>
        </p:txBody>
      </p:sp>
      <p:pic>
        <p:nvPicPr>
          <p:cNvPr id="559" name="Google Shape;559;p77"/>
          <p:cNvPicPr preferRelativeResize="0"/>
          <p:nvPr/>
        </p:nvPicPr>
        <p:blipFill>
          <a:blip r:embed="rId3">
            <a:alphaModFix/>
          </a:blip>
          <a:stretch>
            <a:fillRect/>
          </a:stretch>
        </p:blipFill>
        <p:spPr>
          <a:xfrm>
            <a:off x="76200" y="880875"/>
            <a:ext cx="6628113" cy="4034025"/>
          </a:xfrm>
          <a:prstGeom prst="rect">
            <a:avLst/>
          </a:prstGeom>
          <a:noFill/>
          <a:ln>
            <a:noFill/>
          </a:ln>
        </p:spPr>
      </p:pic>
      <p:pic>
        <p:nvPicPr>
          <p:cNvPr id="560" name="Google Shape;560;p77"/>
          <p:cNvPicPr preferRelativeResize="0"/>
          <p:nvPr/>
        </p:nvPicPr>
        <p:blipFill>
          <a:blip r:embed="rId4">
            <a:alphaModFix/>
          </a:blip>
          <a:stretch>
            <a:fillRect/>
          </a:stretch>
        </p:blipFill>
        <p:spPr>
          <a:xfrm>
            <a:off x="1891850" y="1407100"/>
            <a:ext cx="6850349" cy="3553775"/>
          </a:xfrm>
          <a:prstGeom prst="rect">
            <a:avLst/>
          </a:prstGeom>
          <a:noFill/>
          <a:ln>
            <a:noFill/>
          </a:ln>
        </p:spPr>
      </p:pic>
      <p:sp>
        <p:nvSpPr>
          <p:cNvPr id="561" name="Google Shape;561;p77"/>
          <p:cNvSpPr txBox="1"/>
          <p:nvPr/>
        </p:nvSpPr>
        <p:spPr>
          <a:xfrm>
            <a:off x="9331225" y="2975750"/>
            <a:ext cx="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Risk Assessment Backlash</a:t>
            </a:r>
            <a:endParaRPr/>
          </a:p>
        </p:txBody>
      </p:sp>
      <p:pic>
        <p:nvPicPr>
          <p:cNvPr id="568" name="Google Shape;568;p78"/>
          <p:cNvPicPr preferRelativeResize="0"/>
          <p:nvPr/>
        </p:nvPicPr>
        <p:blipFill>
          <a:blip r:embed="rId3">
            <a:alphaModFix/>
          </a:blip>
          <a:stretch>
            <a:fillRect/>
          </a:stretch>
        </p:blipFill>
        <p:spPr>
          <a:xfrm>
            <a:off x="281237" y="957072"/>
            <a:ext cx="6530699" cy="1955625"/>
          </a:xfrm>
          <a:prstGeom prst="rect">
            <a:avLst/>
          </a:prstGeom>
          <a:noFill/>
          <a:ln>
            <a:noFill/>
          </a:ln>
        </p:spPr>
      </p:pic>
      <p:sp>
        <p:nvSpPr>
          <p:cNvPr id="569" name="Google Shape;569;p78"/>
          <p:cNvSpPr txBox="1"/>
          <p:nvPr/>
        </p:nvSpPr>
        <p:spPr>
          <a:xfrm>
            <a:off x="533400" y="3237175"/>
            <a:ext cx="7398600" cy="167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Ran a test: compare actual recidivism to predicted recidivism for ~</a:t>
            </a:r>
            <a:r>
              <a:rPr lang="en-US" sz="1600"/>
              <a:t>10000 criminal defendants from a 2-year period (in Broward County, Florida)</a:t>
            </a:r>
            <a:endParaRPr sz="1600"/>
          </a:p>
          <a:p>
            <a:pPr indent="-330200" lvl="0" marL="457200" rtl="0" algn="l">
              <a:spcBef>
                <a:spcPts val="1000"/>
              </a:spcBef>
              <a:spcAft>
                <a:spcPts val="0"/>
              </a:spcAft>
              <a:buSzPts val="1600"/>
              <a:buChar char="●"/>
            </a:pPr>
            <a:r>
              <a:rPr lang="en-US" sz="1600"/>
              <a:t>Prediction accuracy was 61% for general crime and </a:t>
            </a:r>
            <a:r>
              <a:rPr lang="en-US" sz="1600"/>
              <a:t>20% for violent crime with no significant difference between Black and White</a:t>
            </a:r>
            <a:endParaRPr sz="1600"/>
          </a:p>
          <a:p>
            <a:pPr indent="-330200" lvl="0" marL="457200" rtl="0" algn="l">
              <a:spcBef>
                <a:spcPts val="1000"/>
              </a:spcBef>
              <a:spcAft>
                <a:spcPts val="1000"/>
              </a:spcAft>
              <a:buSzPts val="1600"/>
              <a:buChar char="●"/>
            </a:pPr>
            <a:r>
              <a:rPr lang="en-US" sz="1600"/>
              <a:t>Black FNR was 45% while White FNR was 23% (FN gap of 22%)</a:t>
            </a:r>
            <a:endParaRPr sz="1600"/>
          </a:p>
        </p:txBody>
      </p:sp>
      <p:pic>
        <p:nvPicPr>
          <p:cNvPr id="570" name="Google Shape;570;p78"/>
          <p:cNvPicPr preferRelativeResize="0"/>
          <p:nvPr/>
        </p:nvPicPr>
        <p:blipFill>
          <a:blip r:embed="rId4">
            <a:alphaModFix/>
          </a:blip>
          <a:stretch>
            <a:fillRect/>
          </a:stretch>
        </p:blipFill>
        <p:spPr>
          <a:xfrm>
            <a:off x="6966998" y="957075"/>
            <a:ext cx="1895765" cy="1955625"/>
          </a:xfrm>
          <a:prstGeom prst="rect">
            <a:avLst/>
          </a:prstGeom>
          <a:noFill/>
          <a:ln>
            <a:noFill/>
          </a:ln>
        </p:spPr>
      </p:pic>
      <p:sp>
        <p:nvSpPr>
          <p:cNvPr id="571" name="Google Shape;571;p78"/>
          <p:cNvSpPr txBox="1"/>
          <p:nvPr/>
        </p:nvSpPr>
        <p:spPr>
          <a:xfrm>
            <a:off x="9242525" y="3507825"/>
            <a:ext cx="9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Adversarial Training</a:t>
            </a:r>
            <a:endParaRPr/>
          </a:p>
        </p:txBody>
      </p:sp>
      <p:pic>
        <p:nvPicPr>
          <p:cNvPr id="578" name="Google Shape;578;p79"/>
          <p:cNvPicPr preferRelativeResize="0"/>
          <p:nvPr/>
        </p:nvPicPr>
        <p:blipFill>
          <a:blip r:embed="rId3">
            <a:alphaModFix/>
          </a:blip>
          <a:stretch>
            <a:fillRect/>
          </a:stretch>
        </p:blipFill>
        <p:spPr>
          <a:xfrm>
            <a:off x="3877626" y="1244025"/>
            <a:ext cx="5107074" cy="3243549"/>
          </a:xfrm>
          <a:prstGeom prst="rect">
            <a:avLst/>
          </a:prstGeom>
          <a:noFill/>
          <a:ln>
            <a:noFill/>
          </a:ln>
        </p:spPr>
      </p:pic>
      <p:sp>
        <p:nvSpPr>
          <p:cNvPr id="579" name="Google Shape;579;p79"/>
          <p:cNvSpPr txBox="1"/>
          <p:nvPr/>
        </p:nvSpPr>
        <p:spPr>
          <a:xfrm>
            <a:off x="290225" y="1480475"/>
            <a:ext cx="3937800" cy="2670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Google Sans"/>
              <a:buChar char="●"/>
            </a:pPr>
            <a:r>
              <a:rPr b="1" lang="en-US" sz="1600">
                <a:solidFill>
                  <a:schemeClr val="dk1"/>
                </a:solidFill>
              </a:rPr>
              <a:t>Goal:</a:t>
            </a:r>
            <a:r>
              <a:rPr lang="en-US" sz="1600">
                <a:solidFill>
                  <a:schemeClr val="dk1"/>
                </a:solidFill>
              </a:rPr>
              <a:t> Learn to predict the target label without learning sensitive attributes</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US" sz="1600">
                <a:solidFill>
                  <a:schemeClr val="dk1"/>
                </a:solidFill>
              </a:rPr>
              <a:t>Multiple model </a:t>
            </a:r>
            <a:r>
              <a:rPr i="1" lang="en-US" sz="1600">
                <a:solidFill>
                  <a:schemeClr val="dk1"/>
                </a:solidFill>
              </a:rPr>
              <a:t>heads</a:t>
            </a:r>
            <a:endParaRPr i="1" sz="1600">
              <a:solidFill>
                <a:schemeClr val="dk1"/>
              </a:solidFill>
            </a:endParaRPr>
          </a:p>
          <a:p>
            <a:pPr indent="-330200" lvl="0" marL="914400" rtl="0" algn="l">
              <a:lnSpc>
                <a:spcPct val="115000"/>
              </a:lnSpc>
              <a:spcBef>
                <a:spcPts val="0"/>
              </a:spcBef>
              <a:spcAft>
                <a:spcPts val="0"/>
              </a:spcAft>
              <a:buClr>
                <a:schemeClr val="dk1"/>
              </a:buClr>
              <a:buSzPts val="1600"/>
              <a:buAutoNum type="arabicPeriod"/>
            </a:pPr>
            <a:r>
              <a:rPr lang="en-US" sz="1600">
                <a:solidFill>
                  <a:schemeClr val="dk1"/>
                </a:solidFill>
              </a:rPr>
              <a:t>Task head</a:t>
            </a:r>
            <a:endParaRPr sz="1600">
              <a:solidFill>
                <a:schemeClr val="dk1"/>
              </a:solidFill>
            </a:endParaRPr>
          </a:p>
          <a:p>
            <a:pPr indent="-330200" lvl="0" marL="914400" rtl="0" algn="l">
              <a:lnSpc>
                <a:spcPct val="115000"/>
              </a:lnSpc>
              <a:spcBef>
                <a:spcPts val="0"/>
              </a:spcBef>
              <a:spcAft>
                <a:spcPts val="0"/>
              </a:spcAft>
              <a:buClr>
                <a:schemeClr val="dk1"/>
              </a:buClr>
              <a:buSzPts val="1600"/>
              <a:buAutoNum type="arabicPeriod"/>
            </a:pPr>
            <a:r>
              <a:rPr lang="en-US" sz="1600">
                <a:solidFill>
                  <a:schemeClr val="dk1"/>
                </a:solidFill>
              </a:rPr>
              <a:t>Sensitive attribute head</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US" sz="1600">
                <a:solidFill>
                  <a:schemeClr val="dk1"/>
                </a:solidFill>
              </a:rPr>
              <a:t>Flip gradient to sensitive attribute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p:txBody>
      </p:sp>
      <p:sp>
        <p:nvSpPr>
          <p:cNvPr id="580" name="Google Shape;580;p79"/>
          <p:cNvSpPr txBox="1"/>
          <p:nvPr/>
        </p:nvSpPr>
        <p:spPr>
          <a:xfrm>
            <a:off x="9232675" y="3310750"/>
            <a:ext cx="9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Fairness?</a:t>
            </a:r>
            <a:endParaRPr/>
          </a:p>
        </p:txBody>
      </p:sp>
      <p:pic>
        <p:nvPicPr>
          <p:cNvPr id="133" name="Google Shape;133;p26"/>
          <p:cNvPicPr preferRelativeResize="0"/>
          <p:nvPr/>
        </p:nvPicPr>
        <p:blipFill>
          <a:blip r:embed="rId3">
            <a:alphaModFix/>
          </a:blip>
          <a:stretch>
            <a:fillRect/>
          </a:stretch>
        </p:blipFill>
        <p:spPr>
          <a:xfrm>
            <a:off x="4532575" y="1372250"/>
            <a:ext cx="4504277" cy="3542649"/>
          </a:xfrm>
          <a:prstGeom prst="rect">
            <a:avLst/>
          </a:prstGeom>
          <a:noFill/>
          <a:ln>
            <a:noFill/>
          </a:ln>
        </p:spPr>
      </p:pic>
      <p:sp>
        <p:nvSpPr>
          <p:cNvPr id="134" name="Google Shape;134;p26"/>
          <p:cNvSpPr txBox="1"/>
          <p:nvPr/>
        </p:nvSpPr>
        <p:spPr>
          <a:xfrm>
            <a:off x="108400" y="1192275"/>
            <a:ext cx="4256700" cy="3191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What could be unfair about a poisonous mushroom classifier?</a:t>
            </a:r>
            <a:endParaRPr sz="1800"/>
          </a:p>
          <a:p>
            <a:pPr indent="-342900" lvl="1" marL="914400" rtl="0" algn="l">
              <a:spcBef>
                <a:spcPts val="1000"/>
              </a:spcBef>
              <a:spcAft>
                <a:spcPts val="0"/>
              </a:spcAft>
              <a:buSzPts val="1800"/>
              <a:buChar char="○"/>
            </a:pPr>
            <a:r>
              <a:rPr lang="en-US" sz="1800"/>
              <a:t>Unfair to mushrooms?</a:t>
            </a:r>
            <a:endParaRPr sz="1800"/>
          </a:p>
          <a:p>
            <a:pPr indent="-342900" lvl="1" marL="914400" rtl="0" algn="l">
              <a:lnSpc>
                <a:spcPct val="200000"/>
              </a:lnSpc>
              <a:spcBef>
                <a:spcPts val="1000"/>
              </a:spcBef>
              <a:spcAft>
                <a:spcPts val="0"/>
              </a:spcAft>
              <a:buSzPts val="1800"/>
              <a:buChar char="○"/>
            </a:pPr>
            <a:r>
              <a:rPr lang="en-US" sz="1800"/>
              <a:t>Unfair to people?</a:t>
            </a:r>
            <a:endParaRPr sz="1800"/>
          </a:p>
          <a:p>
            <a:pPr indent="-342900" lvl="0" marL="457200" rtl="0" algn="l">
              <a:spcBef>
                <a:spcPts val="1000"/>
              </a:spcBef>
              <a:spcAft>
                <a:spcPts val="0"/>
              </a:spcAft>
              <a:buSzPts val="1800"/>
              <a:buChar char="●"/>
            </a:pPr>
            <a:r>
              <a:rPr lang="en-US" sz="1800"/>
              <a:t>ML fairness refers generally to the intersection of ethics and ML</a:t>
            </a:r>
            <a:endParaRPr sz="1800"/>
          </a:p>
          <a:p>
            <a:pPr indent="-342900" lvl="1" marL="914400" rtl="0" algn="l">
              <a:spcBef>
                <a:spcPts val="1000"/>
              </a:spcBef>
              <a:spcAft>
                <a:spcPts val="1000"/>
              </a:spcAft>
              <a:buSzPts val="1800"/>
              <a:buChar char="○"/>
            </a:pPr>
            <a:r>
              <a:rPr lang="en-US" sz="1800"/>
              <a:t>Terms like </a:t>
            </a:r>
            <a:r>
              <a:rPr i="1" lang="en-US" sz="1800"/>
              <a:t>bias</a:t>
            </a:r>
            <a:r>
              <a:rPr lang="en-US" sz="1800"/>
              <a:t> and </a:t>
            </a:r>
            <a:r>
              <a:rPr i="1" lang="en-US" sz="1800"/>
              <a:t>fairness</a:t>
            </a:r>
            <a:r>
              <a:rPr lang="en-US" sz="1800"/>
              <a:t> are overloaded</a:t>
            </a:r>
            <a:endParaRPr sz="1800"/>
          </a:p>
        </p:txBody>
      </p:sp>
      <p:pic>
        <p:nvPicPr>
          <p:cNvPr id="135" name="Google Shape;135;p26"/>
          <p:cNvPicPr preferRelativeResize="0"/>
          <p:nvPr/>
        </p:nvPicPr>
        <p:blipFill>
          <a:blip r:embed="rId4">
            <a:alphaModFix/>
          </a:blip>
          <a:stretch>
            <a:fillRect/>
          </a:stretch>
        </p:blipFill>
        <p:spPr>
          <a:xfrm>
            <a:off x="7015900" y="588575"/>
            <a:ext cx="2075726" cy="1167950"/>
          </a:xfrm>
          <a:prstGeom prst="rect">
            <a:avLst/>
          </a:prstGeom>
          <a:noFill/>
          <a:ln>
            <a:noFill/>
          </a:ln>
        </p:spPr>
      </p:pic>
      <p:sp>
        <p:nvSpPr>
          <p:cNvPr id="136" name="Google Shape;136;p26"/>
          <p:cNvSpPr txBox="1"/>
          <p:nvPr/>
        </p:nvSpPr>
        <p:spPr>
          <a:xfrm>
            <a:off x="9341075" y="3813275"/>
            <a:ext cx="8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r>
              <a:rPr lang="en-US"/>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Adversarial Training</a:t>
            </a:r>
            <a:endParaRPr/>
          </a:p>
        </p:txBody>
      </p:sp>
      <p:pic>
        <p:nvPicPr>
          <p:cNvPr id="587" name="Google Shape;587;p80"/>
          <p:cNvPicPr preferRelativeResize="0"/>
          <p:nvPr/>
        </p:nvPicPr>
        <p:blipFill>
          <a:blip r:embed="rId3">
            <a:alphaModFix/>
          </a:blip>
          <a:stretch>
            <a:fillRect/>
          </a:stretch>
        </p:blipFill>
        <p:spPr>
          <a:xfrm>
            <a:off x="142550" y="1159684"/>
            <a:ext cx="5340574" cy="1613065"/>
          </a:xfrm>
          <a:prstGeom prst="rect">
            <a:avLst/>
          </a:prstGeom>
          <a:noFill/>
          <a:ln>
            <a:noFill/>
          </a:ln>
        </p:spPr>
      </p:pic>
      <p:sp>
        <p:nvSpPr>
          <p:cNvPr id="588" name="Google Shape;588;p80"/>
          <p:cNvSpPr txBox="1"/>
          <p:nvPr/>
        </p:nvSpPr>
        <p:spPr>
          <a:xfrm>
            <a:off x="5642750" y="998475"/>
            <a:ext cx="3117000" cy="173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US" sz="1500">
                <a:solidFill>
                  <a:srgbClr val="000000"/>
                </a:solidFill>
              </a:rPr>
              <a:t>Apply adversarial training to COMPAS</a:t>
            </a:r>
            <a:endParaRPr sz="1500">
              <a:solidFill>
                <a:srgbClr val="000000"/>
              </a:solidFill>
            </a:endParaRPr>
          </a:p>
          <a:p>
            <a:pPr indent="-323850" lvl="0" marL="457200" rtl="0" algn="l">
              <a:lnSpc>
                <a:spcPct val="115000"/>
              </a:lnSpc>
              <a:spcBef>
                <a:spcPts val="1000"/>
              </a:spcBef>
              <a:spcAft>
                <a:spcPts val="0"/>
              </a:spcAft>
              <a:buClr>
                <a:srgbClr val="000000"/>
              </a:buClr>
              <a:buSzPts val="1500"/>
              <a:buChar char="●"/>
            </a:pPr>
            <a:r>
              <a:rPr lang="en-US" sz="1500"/>
              <a:t>Compare model </a:t>
            </a:r>
            <a:r>
              <a:rPr lang="en-US" sz="1500">
                <a:solidFill>
                  <a:srgbClr val="000000"/>
                </a:solidFill>
              </a:rPr>
              <a:t>performance </a:t>
            </a:r>
            <a:r>
              <a:rPr lang="en-US" sz="1500"/>
              <a:t>with</a:t>
            </a:r>
            <a:r>
              <a:rPr lang="en-US" sz="1500">
                <a:solidFill>
                  <a:srgbClr val="000000"/>
                </a:solidFill>
              </a:rPr>
              <a:t> AUC-ROC</a:t>
            </a:r>
            <a:endParaRPr sz="1500">
              <a:solidFill>
                <a:srgbClr val="000000"/>
              </a:solidFill>
            </a:endParaRPr>
          </a:p>
          <a:p>
            <a:pPr indent="-323850" lvl="0" marL="457200" rtl="0" algn="l">
              <a:lnSpc>
                <a:spcPct val="115000"/>
              </a:lnSpc>
              <a:spcBef>
                <a:spcPts val="1000"/>
              </a:spcBef>
              <a:spcAft>
                <a:spcPts val="1000"/>
              </a:spcAft>
              <a:buClr>
                <a:srgbClr val="000000"/>
              </a:buClr>
              <a:buSzPts val="1500"/>
              <a:buChar char="●"/>
            </a:pPr>
            <a:r>
              <a:rPr lang="en-US" sz="1500"/>
              <a:t>Compare</a:t>
            </a:r>
            <a:r>
              <a:rPr lang="en-US" sz="1500">
                <a:solidFill>
                  <a:srgbClr val="000000"/>
                </a:solidFill>
              </a:rPr>
              <a:t> fairness:</a:t>
            </a:r>
            <a:endParaRPr sz="1500"/>
          </a:p>
        </p:txBody>
      </p:sp>
      <p:pic>
        <p:nvPicPr>
          <p:cNvPr id="589" name="Google Shape;589;p80"/>
          <p:cNvPicPr preferRelativeResize="0"/>
          <p:nvPr/>
        </p:nvPicPr>
        <p:blipFill>
          <a:blip r:embed="rId4">
            <a:alphaModFix/>
          </a:blip>
          <a:stretch>
            <a:fillRect/>
          </a:stretch>
        </p:blipFill>
        <p:spPr>
          <a:xfrm>
            <a:off x="5696450" y="2831425"/>
            <a:ext cx="3338199" cy="84846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1"/>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Adversarial Training</a:t>
            </a:r>
            <a:endParaRPr/>
          </a:p>
        </p:txBody>
      </p:sp>
      <p:pic>
        <p:nvPicPr>
          <p:cNvPr id="596" name="Google Shape;596;p81"/>
          <p:cNvPicPr preferRelativeResize="0"/>
          <p:nvPr/>
        </p:nvPicPr>
        <p:blipFill>
          <a:blip r:embed="rId3">
            <a:alphaModFix/>
          </a:blip>
          <a:stretch>
            <a:fillRect/>
          </a:stretch>
        </p:blipFill>
        <p:spPr>
          <a:xfrm>
            <a:off x="142550" y="1159684"/>
            <a:ext cx="5340574" cy="1613065"/>
          </a:xfrm>
          <a:prstGeom prst="rect">
            <a:avLst/>
          </a:prstGeom>
          <a:noFill/>
          <a:ln>
            <a:noFill/>
          </a:ln>
        </p:spPr>
      </p:pic>
      <p:pic>
        <p:nvPicPr>
          <p:cNvPr id="597" name="Google Shape;597;p81"/>
          <p:cNvPicPr preferRelativeResize="0"/>
          <p:nvPr/>
        </p:nvPicPr>
        <p:blipFill>
          <a:blip r:embed="rId4">
            <a:alphaModFix/>
          </a:blip>
          <a:stretch>
            <a:fillRect/>
          </a:stretch>
        </p:blipFill>
        <p:spPr>
          <a:xfrm>
            <a:off x="66350" y="3877001"/>
            <a:ext cx="3338203" cy="966331"/>
          </a:xfrm>
          <a:prstGeom prst="rect">
            <a:avLst/>
          </a:prstGeom>
          <a:noFill/>
          <a:ln>
            <a:noFill/>
          </a:ln>
        </p:spPr>
      </p:pic>
      <p:pic>
        <p:nvPicPr>
          <p:cNvPr id="598" name="Google Shape;598;p81"/>
          <p:cNvPicPr preferRelativeResize="0"/>
          <p:nvPr/>
        </p:nvPicPr>
        <p:blipFill>
          <a:blip r:embed="rId5">
            <a:alphaModFix/>
          </a:blip>
          <a:stretch>
            <a:fillRect/>
          </a:stretch>
        </p:blipFill>
        <p:spPr>
          <a:xfrm>
            <a:off x="3475226" y="3852700"/>
            <a:ext cx="5594548" cy="1006550"/>
          </a:xfrm>
          <a:prstGeom prst="rect">
            <a:avLst/>
          </a:prstGeom>
          <a:noFill/>
          <a:ln>
            <a:noFill/>
          </a:ln>
        </p:spPr>
      </p:pic>
      <p:sp>
        <p:nvSpPr>
          <p:cNvPr id="599" name="Google Shape;599;p81"/>
          <p:cNvSpPr txBox="1"/>
          <p:nvPr/>
        </p:nvSpPr>
        <p:spPr>
          <a:xfrm>
            <a:off x="5642750" y="998475"/>
            <a:ext cx="3117000" cy="1734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Char char="●"/>
            </a:pPr>
            <a:r>
              <a:rPr lang="en-US" sz="1500">
                <a:solidFill>
                  <a:srgbClr val="000000"/>
                </a:solidFill>
              </a:rPr>
              <a:t>Apply adversarial training to COMPAS</a:t>
            </a:r>
            <a:endParaRPr sz="1500">
              <a:solidFill>
                <a:srgbClr val="000000"/>
              </a:solidFill>
            </a:endParaRPr>
          </a:p>
          <a:p>
            <a:pPr indent="-323850" lvl="0" marL="457200" rtl="0" algn="l">
              <a:lnSpc>
                <a:spcPct val="115000"/>
              </a:lnSpc>
              <a:spcBef>
                <a:spcPts val="1000"/>
              </a:spcBef>
              <a:spcAft>
                <a:spcPts val="0"/>
              </a:spcAft>
              <a:buClr>
                <a:srgbClr val="000000"/>
              </a:buClr>
              <a:buSzPts val="1500"/>
              <a:buChar char="●"/>
            </a:pPr>
            <a:r>
              <a:rPr lang="en-US" sz="1500"/>
              <a:t>Compare model </a:t>
            </a:r>
            <a:r>
              <a:rPr lang="en-US" sz="1500">
                <a:solidFill>
                  <a:srgbClr val="000000"/>
                </a:solidFill>
              </a:rPr>
              <a:t>performance </a:t>
            </a:r>
            <a:r>
              <a:rPr lang="en-US" sz="1500"/>
              <a:t>with</a:t>
            </a:r>
            <a:r>
              <a:rPr lang="en-US" sz="1500">
                <a:solidFill>
                  <a:srgbClr val="000000"/>
                </a:solidFill>
              </a:rPr>
              <a:t> AUC-ROC</a:t>
            </a:r>
            <a:endParaRPr sz="1500">
              <a:solidFill>
                <a:srgbClr val="000000"/>
              </a:solidFill>
            </a:endParaRPr>
          </a:p>
          <a:p>
            <a:pPr indent="-323850" lvl="0" marL="457200" rtl="0" algn="l">
              <a:lnSpc>
                <a:spcPct val="115000"/>
              </a:lnSpc>
              <a:spcBef>
                <a:spcPts val="1000"/>
              </a:spcBef>
              <a:spcAft>
                <a:spcPts val="1000"/>
              </a:spcAft>
              <a:buClr>
                <a:srgbClr val="000000"/>
              </a:buClr>
              <a:buSzPts val="1500"/>
              <a:buChar char="●"/>
            </a:pPr>
            <a:r>
              <a:rPr lang="en-US" sz="1500"/>
              <a:t>Compare</a:t>
            </a:r>
            <a:r>
              <a:rPr lang="en-US" sz="1500">
                <a:solidFill>
                  <a:srgbClr val="000000"/>
                </a:solidFill>
              </a:rPr>
              <a:t> fairness:</a:t>
            </a:r>
            <a:endParaRPr sz="1500"/>
          </a:p>
        </p:txBody>
      </p:sp>
      <p:pic>
        <p:nvPicPr>
          <p:cNvPr id="600" name="Google Shape;600;p81"/>
          <p:cNvPicPr preferRelativeResize="0"/>
          <p:nvPr/>
        </p:nvPicPr>
        <p:blipFill>
          <a:blip r:embed="rId6">
            <a:alphaModFix/>
          </a:blip>
          <a:stretch>
            <a:fillRect/>
          </a:stretch>
        </p:blipFill>
        <p:spPr>
          <a:xfrm>
            <a:off x="5696450" y="2831425"/>
            <a:ext cx="3338199" cy="84846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Adversarial Training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3"/>
          <p:cNvSpPr txBox="1"/>
          <p:nvPr>
            <p:ph type="ctrTitle"/>
          </p:nvPr>
        </p:nvSpPr>
        <p:spPr>
          <a:xfrm>
            <a:off x="685800" y="1371600"/>
            <a:ext cx="7772400" cy="67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ML in Society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4"/>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Framing Fairness</a:t>
            </a:r>
            <a:endParaRPr/>
          </a:p>
        </p:txBody>
      </p:sp>
      <p:sp>
        <p:nvSpPr>
          <p:cNvPr id="618" name="Google Shape;618;p84"/>
          <p:cNvSpPr txBox="1"/>
          <p:nvPr>
            <p:ph idx="1" type="body"/>
          </p:nvPr>
        </p:nvSpPr>
        <p:spPr>
          <a:xfrm>
            <a:off x="601050" y="1123950"/>
            <a:ext cx="7902600" cy="3394500"/>
          </a:xfrm>
          <a:prstGeom prst="rect">
            <a:avLst/>
          </a:prstGeom>
        </p:spPr>
        <p:txBody>
          <a:bodyPr anchorCtr="0" anchor="t" bIns="45700" lIns="91425" spcFirstLastPara="1" rIns="91425" wrap="square" tIns="45700">
            <a:noAutofit/>
          </a:bodyPr>
          <a:lstStyle/>
          <a:p>
            <a:pPr indent="0" lvl="0" marL="0" rtl="0" algn="ctr">
              <a:lnSpc>
                <a:spcPct val="115000"/>
              </a:lnSpc>
              <a:spcBef>
                <a:spcPts val="600"/>
              </a:spcBef>
              <a:spcAft>
                <a:spcPts val="0"/>
              </a:spcAft>
              <a:buNone/>
            </a:pPr>
            <a:r>
              <a:rPr lang="en-US" sz="2200"/>
              <a:t>“Fairness and justice are properties of social and legal systems … </a:t>
            </a:r>
            <a:endParaRPr sz="2200"/>
          </a:p>
          <a:p>
            <a:pPr indent="0" lvl="0" marL="0" rtl="0" algn="ctr">
              <a:lnSpc>
                <a:spcPct val="115000"/>
              </a:lnSpc>
              <a:spcBef>
                <a:spcPts val="600"/>
              </a:spcBef>
              <a:spcAft>
                <a:spcPts val="0"/>
              </a:spcAft>
              <a:buNone/>
            </a:pPr>
            <a:r>
              <a:rPr lang="en-US" sz="2200"/>
              <a:t>To treat fairness and justice as terms that have meaningful application to technology separate from a social context is therefore … an abstraction error.”</a:t>
            </a:r>
            <a:endParaRPr sz="2200"/>
          </a:p>
        </p:txBody>
      </p:sp>
      <p:sp>
        <p:nvSpPr>
          <p:cNvPr id="619" name="Google Shape;619;p84"/>
          <p:cNvSpPr txBox="1"/>
          <p:nvPr/>
        </p:nvSpPr>
        <p:spPr>
          <a:xfrm>
            <a:off x="9222825" y="2926475"/>
            <a:ext cx="8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3"/>
              </a:rPr>
              <a:t>source</a:t>
            </a:r>
            <a:r>
              <a:rPr lang="en-US"/>
              <a:t>]</a:t>
            </a:r>
            <a:endParaRPr/>
          </a:p>
        </p:txBody>
      </p:sp>
      <p:pic>
        <p:nvPicPr>
          <p:cNvPr id="620" name="Google Shape;620;p84"/>
          <p:cNvPicPr preferRelativeResize="0"/>
          <p:nvPr/>
        </p:nvPicPr>
        <p:blipFill>
          <a:blip r:embed="rId4">
            <a:alphaModFix/>
          </a:blip>
          <a:stretch>
            <a:fillRect/>
          </a:stretch>
        </p:blipFill>
        <p:spPr>
          <a:xfrm>
            <a:off x="4683025" y="3474948"/>
            <a:ext cx="4384775" cy="15221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5"/>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 for Consideration</a:t>
            </a:r>
            <a:endParaRPr/>
          </a:p>
        </p:txBody>
      </p:sp>
      <p:sp>
        <p:nvSpPr>
          <p:cNvPr id="627" name="Google Shape;627;p85"/>
          <p:cNvSpPr txBox="1"/>
          <p:nvPr>
            <p:ph idx="1" type="body"/>
          </p:nvPr>
        </p:nvSpPr>
        <p:spPr>
          <a:xfrm>
            <a:off x="457200" y="925200"/>
            <a:ext cx="8229600" cy="10071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400"/>
              <a:t>Humans clearly have biases which can lead to unfair outcomes. So do ML systems. Is one worse than the other?</a:t>
            </a:r>
            <a:endParaRPr sz="2400"/>
          </a:p>
        </p:txBody>
      </p:sp>
      <p:pic>
        <p:nvPicPr>
          <p:cNvPr id="628" name="Google Shape;628;p85"/>
          <p:cNvPicPr preferRelativeResize="0"/>
          <p:nvPr/>
        </p:nvPicPr>
        <p:blipFill>
          <a:blip r:embed="rId3">
            <a:alphaModFix/>
          </a:blip>
          <a:stretch>
            <a:fillRect/>
          </a:stretch>
        </p:blipFill>
        <p:spPr>
          <a:xfrm>
            <a:off x="2441188" y="1853638"/>
            <a:ext cx="4261627" cy="3196224"/>
          </a:xfrm>
          <a:prstGeom prst="rect">
            <a:avLst/>
          </a:prstGeom>
          <a:noFill/>
          <a:ln>
            <a:noFill/>
          </a:ln>
        </p:spPr>
      </p:pic>
      <p:sp>
        <p:nvSpPr>
          <p:cNvPr id="629" name="Google Shape;629;p85"/>
          <p:cNvSpPr txBox="1"/>
          <p:nvPr/>
        </p:nvSpPr>
        <p:spPr>
          <a:xfrm>
            <a:off x="9232675" y="32516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6"/>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 for Consideration</a:t>
            </a:r>
            <a:endParaRPr/>
          </a:p>
        </p:txBody>
      </p:sp>
      <p:sp>
        <p:nvSpPr>
          <p:cNvPr id="636" name="Google Shape;636;p86"/>
          <p:cNvSpPr txBox="1"/>
          <p:nvPr>
            <p:ph idx="1" type="body"/>
          </p:nvPr>
        </p:nvSpPr>
        <p:spPr>
          <a:xfrm>
            <a:off x="457200" y="903300"/>
            <a:ext cx="8229600" cy="12033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400"/>
              <a:t>ML models typically lack transparency. Does this make their biases more harmful? What can be done to improve the situation?</a:t>
            </a:r>
            <a:endParaRPr sz="2400"/>
          </a:p>
        </p:txBody>
      </p:sp>
      <p:pic>
        <p:nvPicPr>
          <p:cNvPr id="637" name="Google Shape;637;p86"/>
          <p:cNvPicPr preferRelativeResize="0"/>
          <p:nvPr/>
        </p:nvPicPr>
        <p:blipFill>
          <a:blip r:embed="rId3">
            <a:alphaModFix/>
          </a:blip>
          <a:stretch>
            <a:fillRect/>
          </a:stretch>
        </p:blipFill>
        <p:spPr>
          <a:xfrm>
            <a:off x="2191012" y="2374675"/>
            <a:ext cx="4761975" cy="2515901"/>
          </a:xfrm>
          <a:prstGeom prst="rect">
            <a:avLst/>
          </a:prstGeom>
          <a:noFill/>
          <a:ln>
            <a:noFill/>
          </a:ln>
        </p:spPr>
      </p:pic>
      <p:sp>
        <p:nvSpPr>
          <p:cNvPr id="638" name="Google Shape;638;p86"/>
          <p:cNvSpPr txBox="1"/>
          <p:nvPr/>
        </p:nvSpPr>
        <p:spPr>
          <a:xfrm>
            <a:off x="9222825" y="314325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 for Consideration</a:t>
            </a:r>
            <a:endParaRPr/>
          </a:p>
        </p:txBody>
      </p:sp>
      <p:sp>
        <p:nvSpPr>
          <p:cNvPr id="645" name="Google Shape;645;p87"/>
          <p:cNvSpPr txBox="1"/>
          <p:nvPr>
            <p:ph idx="1" type="body"/>
          </p:nvPr>
        </p:nvSpPr>
        <p:spPr>
          <a:xfrm>
            <a:off x="457200" y="925200"/>
            <a:ext cx="8229600" cy="10071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lang="en-US" sz="2400"/>
              <a:t>How should society regulate ML decision-making as it impacts more and more aspects of our lives?</a:t>
            </a:r>
            <a:endParaRPr sz="2400"/>
          </a:p>
        </p:txBody>
      </p:sp>
      <p:pic>
        <p:nvPicPr>
          <p:cNvPr id="646" name="Google Shape;646;p87"/>
          <p:cNvPicPr preferRelativeResize="0"/>
          <p:nvPr/>
        </p:nvPicPr>
        <p:blipFill>
          <a:blip r:embed="rId3">
            <a:alphaModFix/>
          </a:blip>
          <a:stretch>
            <a:fillRect/>
          </a:stretch>
        </p:blipFill>
        <p:spPr>
          <a:xfrm>
            <a:off x="2345688" y="1835600"/>
            <a:ext cx="4452624" cy="3209576"/>
          </a:xfrm>
          <a:prstGeom prst="rect">
            <a:avLst/>
          </a:prstGeom>
          <a:noFill/>
          <a:ln>
            <a:noFill/>
          </a:ln>
        </p:spPr>
      </p:pic>
      <p:sp>
        <p:nvSpPr>
          <p:cNvPr id="647" name="Google Shape;647;p87"/>
          <p:cNvSpPr txBox="1"/>
          <p:nvPr/>
        </p:nvSpPr>
        <p:spPr>
          <a:xfrm>
            <a:off x="9262250" y="3054575"/>
            <a:ext cx="8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4"/>
              </a:rPr>
              <a:t>source</a:t>
            </a:r>
            <a:r>
              <a:rPr lang="en-US"/>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8"/>
          <p:cNvSpPr txBox="1"/>
          <p:nvPr>
            <p:ph idx="1" type="body"/>
          </p:nvPr>
        </p:nvSpPr>
        <p:spPr>
          <a:xfrm>
            <a:off x="722313" y="1543050"/>
            <a:ext cx="7772400" cy="1125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ML in Society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idx="1" type="body"/>
          </p:nvPr>
        </p:nvSpPr>
        <p:spPr>
          <a:xfrm>
            <a:off x="76200" y="1200150"/>
            <a:ext cx="5563200" cy="33945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en-US" sz="2200"/>
              <a:t>Machine Learning finds </a:t>
            </a:r>
            <a:r>
              <a:rPr i="1" lang="en-US" sz="2200"/>
              <a:t>patterns</a:t>
            </a:r>
            <a:r>
              <a:rPr lang="en-US" sz="2200"/>
              <a:t> in </a:t>
            </a:r>
            <a:r>
              <a:rPr i="1" lang="en-US" sz="2200"/>
              <a:t>data</a:t>
            </a:r>
            <a:r>
              <a:rPr lang="en-US" sz="2200"/>
              <a:t> for the purpose of </a:t>
            </a:r>
            <a:r>
              <a:rPr i="1" lang="en-US" sz="2200"/>
              <a:t>generalization</a:t>
            </a:r>
            <a:r>
              <a:rPr lang="en-US" sz="2200"/>
              <a:t>.</a:t>
            </a:r>
            <a:endParaRPr sz="2200"/>
          </a:p>
          <a:p>
            <a:pPr indent="0" lvl="0" marL="0" rtl="0" algn="l">
              <a:spcBef>
                <a:spcPts val="1000"/>
              </a:spcBef>
              <a:spcAft>
                <a:spcPts val="1000"/>
              </a:spcAft>
              <a:buNone/>
            </a:pPr>
            <a:r>
              <a:t/>
            </a:r>
            <a:endParaRPr sz="2200"/>
          </a:p>
        </p:txBody>
      </p:sp>
      <p:sp>
        <p:nvSpPr>
          <p:cNvPr id="143" name="Google Shape;143;p27"/>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New Questions for 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New Questions for ML</a:t>
            </a:r>
            <a:endParaRPr/>
          </a:p>
        </p:txBody>
      </p:sp>
      <p:sp>
        <p:nvSpPr>
          <p:cNvPr id="150" name="Google Shape;150;p28"/>
          <p:cNvSpPr txBox="1"/>
          <p:nvPr>
            <p:ph idx="1" type="body"/>
          </p:nvPr>
        </p:nvSpPr>
        <p:spPr>
          <a:xfrm>
            <a:off x="76200" y="1200150"/>
            <a:ext cx="5563200" cy="33945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en-US" sz="2200"/>
              <a:t>Machine Learning finds </a:t>
            </a:r>
            <a:r>
              <a:rPr i="1" lang="en-US" sz="2200"/>
              <a:t>patterns</a:t>
            </a:r>
            <a:r>
              <a:rPr lang="en-US" sz="2200"/>
              <a:t> in </a:t>
            </a:r>
            <a:r>
              <a:rPr i="1" lang="en-US" sz="2200"/>
              <a:t>data</a:t>
            </a:r>
            <a:r>
              <a:rPr lang="en-US" sz="2200"/>
              <a:t> for the purpose of </a:t>
            </a:r>
            <a:r>
              <a:rPr i="1" lang="en-US" sz="2200"/>
              <a:t>generalization</a:t>
            </a:r>
            <a:r>
              <a:rPr lang="en-US" sz="2200"/>
              <a:t>.</a:t>
            </a:r>
            <a:endParaRPr sz="2200"/>
          </a:p>
          <a:p>
            <a:pPr indent="-368300" lvl="1" marL="914400" rtl="0" algn="l">
              <a:spcBef>
                <a:spcPts val="1000"/>
              </a:spcBef>
              <a:spcAft>
                <a:spcPts val="0"/>
              </a:spcAft>
              <a:buSzPts val="2200"/>
              <a:buChar char="•"/>
            </a:pPr>
            <a:r>
              <a:rPr lang="en-US" sz="2200"/>
              <a:t>What </a:t>
            </a:r>
            <a:r>
              <a:rPr i="1" lang="en-US" sz="2200"/>
              <a:t>data</a:t>
            </a:r>
            <a:r>
              <a:rPr lang="en-US" sz="2200"/>
              <a:t>?</a:t>
            </a:r>
            <a:endParaRPr sz="2200"/>
          </a:p>
          <a:p>
            <a:pPr indent="-368300" lvl="1" marL="914400" rtl="0" algn="l">
              <a:spcBef>
                <a:spcPts val="1000"/>
              </a:spcBef>
              <a:spcAft>
                <a:spcPts val="0"/>
              </a:spcAft>
              <a:buSzPts val="2200"/>
              <a:buChar char="•"/>
            </a:pPr>
            <a:r>
              <a:rPr lang="en-US" sz="2200"/>
              <a:t>What </a:t>
            </a:r>
            <a:r>
              <a:rPr i="1" lang="en-US" sz="2200"/>
              <a:t>patterns</a:t>
            </a:r>
            <a:r>
              <a:rPr lang="en-US" sz="2200"/>
              <a:t>?</a:t>
            </a:r>
            <a:endParaRPr sz="2200"/>
          </a:p>
          <a:p>
            <a:pPr indent="-368300" lvl="1" marL="914400" rtl="0" algn="l">
              <a:spcBef>
                <a:spcPts val="1000"/>
              </a:spcBef>
              <a:spcAft>
                <a:spcPts val="1000"/>
              </a:spcAft>
              <a:buSzPts val="2200"/>
              <a:buChar char="•"/>
            </a:pPr>
            <a:r>
              <a:rPr lang="en-US" sz="2200"/>
              <a:t>What kinds of </a:t>
            </a:r>
            <a:r>
              <a:rPr i="1" lang="en-US" sz="2200"/>
              <a:t>generalization</a:t>
            </a:r>
            <a:r>
              <a:rPr lang="en-US" sz="2200"/>
              <a:t>?</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457200" y="227175"/>
            <a:ext cx="8229600" cy="577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New Questions for ML</a:t>
            </a:r>
            <a:endParaRPr/>
          </a:p>
        </p:txBody>
      </p:sp>
      <p:sp>
        <p:nvSpPr>
          <p:cNvPr id="157" name="Google Shape;157;p29"/>
          <p:cNvSpPr txBox="1"/>
          <p:nvPr>
            <p:ph idx="1" type="body"/>
          </p:nvPr>
        </p:nvSpPr>
        <p:spPr>
          <a:xfrm>
            <a:off x="76200" y="1200150"/>
            <a:ext cx="5563200" cy="3394500"/>
          </a:xfrm>
          <a:prstGeom prst="rect">
            <a:avLst/>
          </a:prstGeom>
        </p:spPr>
        <p:txBody>
          <a:bodyPr anchorCtr="0" anchor="t" bIns="45700" lIns="91425" spcFirstLastPara="1" rIns="91425" wrap="square" tIns="45700">
            <a:noAutofit/>
          </a:bodyPr>
          <a:lstStyle/>
          <a:p>
            <a:pPr indent="-368300" lvl="0" marL="457200" rtl="0" algn="l">
              <a:spcBef>
                <a:spcPts val="600"/>
              </a:spcBef>
              <a:spcAft>
                <a:spcPts val="0"/>
              </a:spcAft>
              <a:buSzPts val="2200"/>
              <a:buChar char="•"/>
            </a:pPr>
            <a:r>
              <a:rPr lang="en-US" sz="2200"/>
              <a:t>Machine Learning finds </a:t>
            </a:r>
            <a:r>
              <a:rPr i="1" lang="en-US" sz="2200"/>
              <a:t>patterns</a:t>
            </a:r>
            <a:r>
              <a:rPr lang="en-US" sz="2200"/>
              <a:t> in </a:t>
            </a:r>
            <a:r>
              <a:rPr i="1" lang="en-US" sz="2200"/>
              <a:t>data</a:t>
            </a:r>
            <a:r>
              <a:rPr lang="en-US" sz="2200"/>
              <a:t> for the purpose of </a:t>
            </a:r>
            <a:r>
              <a:rPr i="1" lang="en-US" sz="2200"/>
              <a:t>generalization</a:t>
            </a:r>
            <a:r>
              <a:rPr lang="en-US" sz="2200"/>
              <a:t>.</a:t>
            </a:r>
            <a:endParaRPr sz="2200"/>
          </a:p>
          <a:p>
            <a:pPr indent="-368300" lvl="1" marL="914400" rtl="0" algn="l">
              <a:spcBef>
                <a:spcPts val="1000"/>
              </a:spcBef>
              <a:spcAft>
                <a:spcPts val="0"/>
              </a:spcAft>
              <a:buSzPts val="2200"/>
              <a:buChar char="•"/>
            </a:pPr>
            <a:r>
              <a:rPr lang="en-US" sz="2200"/>
              <a:t>What </a:t>
            </a:r>
            <a:r>
              <a:rPr i="1" lang="en-US" sz="2200"/>
              <a:t>data</a:t>
            </a:r>
            <a:r>
              <a:rPr lang="en-US" sz="2200"/>
              <a:t>?</a:t>
            </a:r>
            <a:endParaRPr sz="2200"/>
          </a:p>
          <a:p>
            <a:pPr indent="-368300" lvl="1" marL="914400" rtl="0" algn="l">
              <a:spcBef>
                <a:spcPts val="1000"/>
              </a:spcBef>
              <a:spcAft>
                <a:spcPts val="0"/>
              </a:spcAft>
              <a:buSzPts val="2200"/>
              <a:buChar char="•"/>
            </a:pPr>
            <a:r>
              <a:rPr lang="en-US" sz="2200"/>
              <a:t>What </a:t>
            </a:r>
            <a:r>
              <a:rPr i="1" lang="en-US" sz="2200"/>
              <a:t>patterns</a:t>
            </a:r>
            <a:r>
              <a:rPr lang="en-US" sz="2200"/>
              <a:t>?</a:t>
            </a:r>
            <a:endParaRPr sz="2200"/>
          </a:p>
          <a:p>
            <a:pPr indent="-368300" lvl="1" marL="914400" rtl="0" algn="l">
              <a:spcBef>
                <a:spcPts val="1000"/>
              </a:spcBef>
              <a:spcAft>
                <a:spcPts val="1000"/>
              </a:spcAft>
              <a:buSzPts val="2200"/>
              <a:buChar char="•"/>
            </a:pPr>
            <a:r>
              <a:rPr lang="en-US" sz="2200"/>
              <a:t>What kinds of </a:t>
            </a:r>
            <a:r>
              <a:rPr i="1" lang="en-US" sz="2200"/>
              <a:t>generalization</a:t>
            </a:r>
            <a:r>
              <a:rPr lang="en-US" sz="2200"/>
              <a:t>?</a:t>
            </a:r>
            <a:endParaRPr sz="2200"/>
          </a:p>
        </p:txBody>
      </p:sp>
      <p:pic>
        <p:nvPicPr>
          <p:cNvPr id="158" name="Google Shape;158;p29"/>
          <p:cNvPicPr preferRelativeResize="0"/>
          <p:nvPr/>
        </p:nvPicPr>
        <p:blipFill>
          <a:blip r:embed="rId3">
            <a:alphaModFix/>
          </a:blip>
          <a:stretch>
            <a:fillRect/>
          </a:stretch>
        </p:blipFill>
        <p:spPr>
          <a:xfrm>
            <a:off x="4874818" y="2467300"/>
            <a:ext cx="4249476" cy="2388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